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p:cViewPr varScale="1">
        <p:scale>
          <a:sx n="105" d="100"/>
          <a:sy n="105" d="100"/>
        </p:scale>
        <p:origin x="18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DFD901-F0A8-034E-8E79-E657B7E22ADA}"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627E-B368-F84D-B8CC-6F21ACA48752}" type="slidenum">
              <a:rPr lang="en-US" smtClean="0"/>
              <a:t>‹#›</a:t>
            </a:fld>
            <a:endParaRPr lang="en-US"/>
          </a:p>
        </p:txBody>
      </p:sp>
    </p:spTree>
    <p:extLst>
      <p:ext uri="{BB962C8B-B14F-4D97-AF65-F5344CB8AC3E}">
        <p14:creationId xmlns:p14="http://schemas.microsoft.com/office/powerpoint/2010/main" val="402270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FD901-F0A8-034E-8E79-E657B7E22ADA}"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627E-B368-F84D-B8CC-6F21ACA48752}" type="slidenum">
              <a:rPr lang="en-US" smtClean="0"/>
              <a:t>‹#›</a:t>
            </a:fld>
            <a:endParaRPr lang="en-US"/>
          </a:p>
        </p:txBody>
      </p:sp>
    </p:spTree>
    <p:extLst>
      <p:ext uri="{BB962C8B-B14F-4D97-AF65-F5344CB8AC3E}">
        <p14:creationId xmlns:p14="http://schemas.microsoft.com/office/powerpoint/2010/main" val="261754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FD901-F0A8-034E-8E79-E657B7E22ADA}"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627E-B368-F84D-B8CC-6F21ACA48752}" type="slidenum">
              <a:rPr lang="en-US" smtClean="0"/>
              <a:t>‹#›</a:t>
            </a:fld>
            <a:endParaRPr lang="en-US"/>
          </a:p>
        </p:txBody>
      </p:sp>
    </p:spTree>
    <p:extLst>
      <p:ext uri="{BB962C8B-B14F-4D97-AF65-F5344CB8AC3E}">
        <p14:creationId xmlns:p14="http://schemas.microsoft.com/office/powerpoint/2010/main" val="377101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FD901-F0A8-034E-8E79-E657B7E22ADA}"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627E-B368-F84D-B8CC-6F21ACA48752}" type="slidenum">
              <a:rPr lang="en-US" smtClean="0"/>
              <a:t>‹#›</a:t>
            </a:fld>
            <a:endParaRPr lang="en-US"/>
          </a:p>
        </p:txBody>
      </p:sp>
    </p:spTree>
    <p:extLst>
      <p:ext uri="{BB962C8B-B14F-4D97-AF65-F5344CB8AC3E}">
        <p14:creationId xmlns:p14="http://schemas.microsoft.com/office/powerpoint/2010/main" val="318799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FD901-F0A8-034E-8E79-E657B7E22ADA}"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E627E-B368-F84D-B8CC-6F21ACA48752}" type="slidenum">
              <a:rPr lang="en-US" smtClean="0"/>
              <a:t>‹#›</a:t>
            </a:fld>
            <a:endParaRPr lang="en-US"/>
          </a:p>
        </p:txBody>
      </p:sp>
    </p:spTree>
    <p:extLst>
      <p:ext uri="{BB962C8B-B14F-4D97-AF65-F5344CB8AC3E}">
        <p14:creationId xmlns:p14="http://schemas.microsoft.com/office/powerpoint/2010/main" val="191071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FD901-F0A8-034E-8E79-E657B7E22ADA}"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E627E-B368-F84D-B8CC-6F21ACA48752}" type="slidenum">
              <a:rPr lang="en-US" smtClean="0"/>
              <a:t>‹#›</a:t>
            </a:fld>
            <a:endParaRPr lang="en-US"/>
          </a:p>
        </p:txBody>
      </p:sp>
    </p:spTree>
    <p:extLst>
      <p:ext uri="{BB962C8B-B14F-4D97-AF65-F5344CB8AC3E}">
        <p14:creationId xmlns:p14="http://schemas.microsoft.com/office/powerpoint/2010/main" val="199118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DFD901-F0A8-034E-8E79-E657B7E22ADA}" type="datetimeFigureOut">
              <a:rPr lang="en-US" smtClean="0"/>
              <a:t>1/17/18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E627E-B368-F84D-B8CC-6F21ACA48752}" type="slidenum">
              <a:rPr lang="en-US" smtClean="0"/>
              <a:t>‹#›</a:t>
            </a:fld>
            <a:endParaRPr lang="en-US"/>
          </a:p>
        </p:txBody>
      </p:sp>
    </p:spTree>
    <p:extLst>
      <p:ext uri="{BB962C8B-B14F-4D97-AF65-F5344CB8AC3E}">
        <p14:creationId xmlns:p14="http://schemas.microsoft.com/office/powerpoint/2010/main" val="130526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DFD901-F0A8-034E-8E79-E657B7E22ADA}" type="datetimeFigureOut">
              <a:rPr lang="en-US" smtClean="0"/>
              <a:t>1/17/18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E627E-B368-F84D-B8CC-6F21ACA48752}" type="slidenum">
              <a:rPr lang="en-US" smtClean="0"/>
              <a:t>‹#›</a:t>
            </a:fld>
            <a:endParaRPr lang="en-US"/>
          </a:p>
        </p:txBody>
      </p:sp>
    </p:spTree>
    <p:extLst>
      <p:ext uri="{BB962C8B-B14F-4D97-AF65-F5344CB8AC3E}">
        <p14:creationId xmlns:p14="http://schemas.microsoft.com/office/powerpoint/2010/main" val="307744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FD901-F0A8-034E-8E79-E657B7E22ADA}" type="datetimeFigureOut">
              <a:rPr lang="en-US" smtClean="0"/>
              <a:t>1/17/18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E627E-B368-F84D-B8CC-6F21ACA48752}" type="slidenum">
              <a:rPr lang="en-US" smtClean="0"/>
              <a:t>‹#›</a:t>
            </a:fld>
            <a:endParaRPr lang="en-US"/>
          </a:p>
        </p:txBody>
      </p:sp>
    </p:spTree>
    <p:extLst>
      <p:ext uri="{BB962C8B-B14F-4D97-AF65-F5344CB8AC3E}">
        <p14:creationId xmlns:p14="http://schemas.microsoft.com/office/powerpoint/2010/main" val="329168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FD901-F0A8-034E-8E79-E657B7E22ADA}"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E627E-B368-F84D-B8CC-6F21ACA48752}" type="slidenum">
              <a:rPr lang="en-US" smtClean="0"/>
              <a:t>‹#›</a:t>
            </a:fld>
            <a:endParaRPr lang="en-US"/>
          </a:p>
        </p:txBody>
      </p:sp>
    </p:spTree>
    <p:extLst>
      <p:ext uri="{BB962C8B-B14F-4D97-AF65-F5344CB8AC3E}">
        <p14:creationId xmlns:p14="http://schemas.microsoft.com/office/powerpoint/2010/main" val="42352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FD901-F0A8-034E-8E79-E657B7E22ADA}"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E627E-B368-F84D-B8CC-6F21ACA48752}" type="slidenum">
              <a:rPr lang="en-US" smtClean="0"/>
              <a:t>‹#›</a:t>
            </a:fld>
            <a:endParaRPr lang="en-US"/>
          </a:p>
        </p:txBody>
      </p:sp>
    </p:spTree>
    <p:extLst>
      <p:ext uri="{BB962C8B-B14F-4D97-AF65-F5344CB8AC3E}">
        <p14:creationId xmlns:p14="http://schemas.microsoft.com/office/powerpoint/2010/main" val="18520589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FD901-F0A8-034E-8E79-E657B7E22ADA}" type="datetimeFigureOut">
              <a:rPr lang="en-US" smtClean="0"/>
              <a:t>1/17/18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E627E-B368-F84D-B8CC-6F21ACA48752}" type="slidenum">
              <a:rPr lang="en-US" smtClean="0"/>
              <a:t>‹#›</a:t>
            </a:fld>
            <a:endParaRPr lang="en-US"/>
          </a:p>
        </p:txBody>
      </p:sp>
    </p:spTree>
    <p:extLst>
      <p:ext uri="{BB962C8B-B14F-4D97-AF65-F5344CB8AC3E}">
        <p14:creationId xmlns:p14="http://schemas.microsoft.com/office/powerpoint/2010/main" val="3060157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3_R106226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9850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Industrial Revolution (1750–1914)</a:t>
            </a:r>
            <a:r>
              <a:rPr lang="en-US" sz="2400" dirty="0">
                <a:solidFill>
                  <a:srgbClr val="DA0202"/>
                </a:solidFill>
              </a:rPr>
              <a:t> </a:t>
            </a:r>
            <a:endParaRPr lang="en-US" sz="2400" dirty="0" smtClean="0">
              <a:solidFill>
                <a:srgbClr val="DA0202"/>
              </a:solidFill>
            </a:endParaRPr>
          </a:p>
          <a:p>
            <a:r>
              <a:rPr lang="en-US" sz="2400" b="1" dirty="0" smtClean="0"/>
              <a:t>Lesson 3 </a:t>
            </a:r>
            <a:r>
              <a:rPr lang="en-US" sz="2400" dirty="0"/>
              <a:t>The Second Industrial Revolution </a:t>
            </a:r>
            <a:endParaRPr lang="en-US" sz="2400" dirty="0" smtClean="0"/>
          </a:p>
        </p:txBody>
      </p:sp>
    </p:spTree>
    <p:extLst>
      <p:ext uri="{BB962C8B-B14F-4D97-AF65-F5344CB8AC3E}">
        <p14:creationId xmlns:p14="http://schemas.microsoft.com/office/powerpoint/2010/main" val="29130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Advances in Transportation and Communication</a:t>
            </a:r>
            <a:endParaRPr lang="en-US" sz="2400" b="1">
              <a:solidFill>
                <a:srgbClr val="0072BC"/>
              </a:solidFill>
            </a:endParaRPr>
          </a:p>
        </p:txBody>
      </p:sp>
      <p:pic>
        <p:nvPicPr>
          <p:cNvPr id="3" name="Picture 2" descr="HSWH_SC_L03_R116550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Construction of the Trans-Siberian Railroad began in 1891. Work continued on various parts of the line until 1916.</a:t>
            </a:r>
            <a:endParaRPr lang="en-US" sz="1400"/>
          </a:p>
        </p:txBody>
      </p:sp>
    </p:spTree>
    <p:extLst>
      <p:ext uri="{BB962C8B-B14F-4D97-AF65-F5344CB8AC3E}">
        <p14:creationId xmlns:p14="http://schemas.microsoft.com/office/powerpoint/2010/main" val="333977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Advances in Transportation and Communication</a:t>
            </a:r>
            <a:endParaRPr lang="en-US" sz="2400" b="1">
              <a:solidFill>
                <a:srgbClr val="0072BC"/>
              </a:solidFill>
            </a:endParaRPr>
          </a:p>
        </p:txBody>
      </p:sp>
      <p:pic>
        <p:nvPicPr>
          <p:cNvPr id="3" name="Picture 2" descr="HSWH_SC_LSN_A0001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smtClean="0"/>
              <a:t>Analyze Information How did the Trans-Atlantic cable affect communications?</a:t>
            </a:r>
            <a:endParaRPr lang="en-US" sz="1400"/>
          </a:p>
        </p:txBody>
      </p:sp>
    </p:spTree>
    <p:extLst>
      <p:ext uri="{BB962C8B-B14F-4D97-AF65-F5344CB8AC3E}">
        <p14:creationId xmlns:p14="http://schemas.microsoft.com/office/powerpoint/2010/main" val="16249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Rise of Big Business</a:t>
            </a:r>
            <a:endParaRPr lang="en-US" sz="2400" b="1">
              <a:solidFill>
                <a:srgbClr val="0072BC"/>
              </a:solidFill>
            </a:endParaRPr>
          </a:p>
        </p:txBody>
      </p:sp>
      <p:sp>
        <p:nvSpPr>
          <p:cNvPr id="3" name="TextBox 2"/>
          <p:cNvSpPr txBox="1"/>
          <p:nvPr/>
        </p:nvSpPr>
        <p:spPr>
          <a:xfrm>
            <a:off x="279400" y="1460500"/>
            <a:ext cx="7620000" cy="1077218"/>
          </a:xfrm>
          <a:prstGeom prst="rect">
            <a:avLst/>
          </a:prstGeom>
          <a:noFill/>
        </p:spPr>
        <p:txBody>
          <a:bodyPr vert="horz" rtlCol="0">
            <a:spAutoFit/>
          </a:bodyPr>
          <a:lstStyle/>
          <a:p>
            <a:r>
              <a:rPr lang="en-US" sz="1600" smtClean="0"/>
              <a:t>By the late 1800s, what we call “big business” came to dominate industry. Big business refers to an establishment that is run by entrepreneurs who finance, manufacture, and distribute goods or services on a large scale. As time passed, some big businesses came to control entire industries.</a:t>
            </a:r>
            <a:endParaRPr lang="en-US" sz="1600"/>
          </a:p>
        </p:txBody>
      </p:sp>
    </p:spTree>
    <p:extLst>
      <p:ext uri="{BB962C8B-B14F-4D97-AF65-F5344CB8AC3E}">
        <p14:creationId xmlns:p14="http://schemas.microsoft.com/office/powerpoint/2010/main" val="266088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Rise of Big Business</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pPr marL="342900" indent="-342900">
              <a:buChar char="•"/>
            </a:pPr>
            <a:r>
              <a:rPr lang="en-US" sz="1600" smtClean="0"/>
              <a:t>Investors Form Corporations</a:t>
            </a:r>
          </a:p>
          <a:p>
            <a:pPr marL="342900" indent="-342900">
              <a:buChar char="•"/>
            </a:pPr>
            <a:r>
              <a:rPr lang="en-US" sz="1600" smtClean="0"/>
              <a:t>Monopolies Dominate Industry</a:t>
            </a:r>
          </a:p>
          <a:p>
            <a:pPr marL="342900" indent="-342900">
              <a:buChar char="•"/>
            </a:pPr>
            <a:r>
              <a:rPr lang="en-US" sz="1600" smtClean="0"/>
              <a:t>Opposing Views of Big Business</a:t>
            </a:r>
            <a:endParaRPr lang="en-US" sz="1600"/>
          </a:p>
        </p:txBody>
      </p:sp>
    </p:spTree>
    <p:extLst>
      <p:ext uri="{BB962C8B-B14F-4D97-AF65-F5344CB8AC3E}">
        <p14:creationId xmlns:p14="http://schemas.microsoft.com/office/powerpoint/2010/main" val="361899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Rise of Big Business</a:t>
            </a:r>
            <a:endParaRPr lang="en-US" sz="2400" b="1">
              <a:solidFill>
                <a:srgbClr val="0072BC"/>
              </a:solidFill>
            </a:endParaRPr>
          </a:p>
        </p:txBody>
      </p:sp>
      <p:pic>
        <p:nvPicPr>
          <p:cNvPr id="3" name="Picture 2" descr="HSWH_SC_LSN_T0010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Corporations offered business people several advantages. Analyze Information What advantages did stockholders gain from the formation of corporations?</a:t>
            </a:r>
            <a:endParaRPr lang="en-US" sz="1400"/>
          </a:p>
        </p:txBody>
      </p:sp>
    </p:spTree>
    <p:extLst>
      <p:ext uri="{BB962C8B-B14F-4D97-AF65-F5344CB8AC3E}">
        <p14:creationId xmlns:p14="http://schemas.microsoft.com/office/powerpoint/2010/main" val="102155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Rise of Big Business</a:t>
            </a:r>
            <a:endParaRPr lang="en-US" sz="2400" b="1">
              <a:solidFill>
                <a:srgbClr val="0072BC"/>
              </a:solidFill>
            </a:endParaRPr>
          </a:p>
        </p:txBody>
      </p:sp>
      <p:pic>
        <p:nvPicPr>
          <p:cNvPr id="3" name="Picture 2" descr="HSWH_SC_L03_R106228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320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Alfred Krupp was the first industrialist to use the Bessemer process in Europe. Known as the 'Cannon King,' Krupp produced cast-steel cannons and other weapons of war.</a:t>
            </a:r>
            <a:endParaRPr lang="en-US" sz="1400"/>
          </a:p>
        </p:txBody>
      </p:sp>
    </p:spTree>
    <p:extLst>
      <p:ext uri="{BB962C8B-B14F-4D97-AF65-F5344CB8AC3E}">
        <p14:creationId xmlns:p14="http://schemas.microsoft.com/office/powerpoint/2010/main" val="2517904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Better Medicine, Nutrition, and Health</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The population explosion that had begun during the 1700s continued through the 1800s. Between 1800 and 1900, the population of Europe more than doubled. This rapid growth was not due to larger families. In fact, families in most industrializing countries had fewer children. Instead, populations soared because the death rate fell. Nutrition improved, thanks in part to improved methods of farming, food storage, and distribution. Medical advances and improvements in public sanitation also slowed death rates.</a:t>
            </a:r>
            <a:endParaRPr lang="en-US" sz="1600"/>
          </a:p>
        </p:txBody>
      </p:sp>
    </p:spTree>
    <p:extLst>
      <p:ext uri="{BB962C8B-B14F-4D97-AF65-F5344CB8AC3E}">
        <p14:creationId xmlns:p14="http://schemas.microsoft.com/office/powerpoint/2010/main" val="349928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Better Medicine, Nutrition, and Health</a:t>
            </a:r>
            <a:endParaRPr lang="en-US" sz="2400" b="1">
              <a:solidFill>
                <a:srgbClr val="0072BC"/>
              </a:solidFill>
            </a:endParaRPr>
          </a:p>
        </p:txBody>
      </p:sp>
      <p:sp>
        <p:nvSpPr>
          <p:cNvPr id="3" name="TextBox 2"/>
          <p:cNvSpPr txBox="1"/>
          <p:nvPr/>
        </p:nvSpPr>
        <p:spPr>
          <a:xfrm>
            <a:off x="279400" y="1460500"/>
            <a:ext cx="7620000" cy="584776"/>
          </a:xfrm>
          <a:prstGeom prst="rect">
            <a:avLst/>
          </a:prstGeom>
          <a:noFill/>
        </p:spPr>
        <p:txBody>
          <a:bodyPr vert="horz" rtlCol="0">
            <a:spAutoFit/>
          </a:bodyPr>
          <a:lstStyle/>
          <a:p>
            <a:pPr marL="342900" indent="-342900">
              <a:buChar char="•"/>
            </a:pPr>
            <a:r>
              <a:rPr lang="en-US" sz="1600" smtClean="0"/>
              <a:t>Combating Disease</a:t>
            </a:r>
          </a:p>
          <a:p>
            <a:pPr marL="342900" indent="-342900">
              <a:buChar char="•"/>
            </a:pPr>
            <a:r>
              <a:rPr lang="en-US" sz="1600" smtClean="0"/>
              <a:t>Improving Hospital Care</a:t>
            </a:r>
            <a:endParaRPr lang="en-US" sz="1600"/>
          </a:p>
        </p:txBody>
      </p:sp>
    </p:spTree>
    <p:extLst>
      <p:ext uri="{BB962C8B-B14F-4D97-AF65-F5344CB8AC3E}">
        <p14:creationId xmlns:p14="http://schemas.microsoft.com/office/powerpoint/2010/main" val="819091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Better Medicine, Nutrition, and Health</a:t>
            </a:r>
            <a:endParaRPr lang="en-US" sz="2400" b="1">
              <a:solidFill>
                <a:srgbClr val="0072BC"/>
              </a:solidFill>
            </a:endParaRPr>
          </a:p>
        </p:txBody>
      </p:sp>
      <p:pic>
        <p:nvPicPr>
          <p:cNvPr id="3" name="Picture 2" descr="HSWH_SC_LSN_T0011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Longer life expectancies contributed to population booms in major cities. Analyze Graphs Which city's population grew the most? How did life expectancy change between 1850 and 1910?</a:t>
            </a:r>
            <a:endParaRPr lang="en-US" sz="1400"/>
          </a:p>
        </p:txBody>
      </p:sp>
    </p:spTree>
    <p:extLst>
      <p:ext uri="{BB962C8B-B14F-4D97-AF65-F5344CB8AC3E}">
        <p14:creationId xmlns:p14="http://schemas.microsoft.com/office/powerpoint/2010/main" val="1991357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Better Medicine, Nutrition, and Health</a:t>
            </a:r>
            <a:endParaRPr lang="en-US" sz="2400" b="1">
              <a:solidFill>
                <a:srgbClr val="0072BC"/>
              </a:solidFill>
            </a:endParaRPr>
          </a:p>
        </p:txBody>
      </p:sp>
      <p:pic>
        <p:nvPicPr>
          <p:cNvPr id="3" name="Picture 2" descr="HSWH_SC_L03_R1062291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The first person Louis Pasteur vaccinated was a nine-year-old boy named Joseph Meister, who had been bitten by a rabid dog. Meister failed to develop rabies.</a:t>
            </a:r>
            <a:endParaRPr lang="en-US" sz="1400"/>
          </a:p>
        </p:txBody>
      </p:sp>
    </p:spTree>
    <p:extLst>
      <p:ext uri="{BB962C8B-B14F-4D97-AF65-F5344CB8AC3E}">
        <p14:creationId xmlns:p14="http://schemas.microsoft.com/office/powerpoint/2010/main" val="422476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Learning Objectives</a:t>
            </a:r>
            <a:endParaRPr lang="en-US" sz="2000" b="1">
              <a:solidFill>
                <a:srgbClr val="0072BC"/>
              </a:solidFill>
            </a:endParaRPr>
          </a:p>
        </p:txBody>
      </p:sp>
      <p:sp>
        <p:nvSpPr>
          <p:cNvPr id="5" name="TextBox 4"/>
          <p:cNvSpPr txBox="1"/>
          <p:nvPr/>
        </p:nvSpPr>
        <p:spPr>
          <a:xfrm>
            <a:off x="279400" y="2032000"/>
            <a:ext cx="7620000" cy="1569660"/>
          </a:xfrm>
          <a:prstGeom prst="rect">
            <a:avLst/>
          </a:prstGeom>
          <a:noFill/>
        </p:spPr>
        <p:txBody>
          <a:bodyPr vert="horz" rtlCol="0">
            <a:spAutoFit/>
          </a:bodyPr>
          <a:lstStyle/>
          <a:p>
            <a:pPr marL="342900" indent="-342900">
              <a:buChar char="•"/>
            </a:pPr>
            <a:r>
              <a:rPr lang="en-US" sz="1600" smtClean="0"/>
              <a:t>Describe the impact of new technology on industry, transportation, and communication.</a:t>
            </a:r>
          </a:p>
          <a:p>
            <a:pPr marL="342900" indent="-342900">
              <a:buChar char="•"/>
            </a:pPr>
            <a:r>
              <a:rPr lang="en-US" sz="1600" smtClean="0"/>
              <a:t>Understand how big business emerged.</a:t>
            </a:r>
          </a:p>
          <a:p>
            <a:pPr marL="342900" indent="-342900">
              <a:buChar char="•"/>
            </a:pPr>
            <a:r>
              <a:rPr lang="en-US" sz="1600" smtClean="0"/>
              <a:t>Summarize the impact of medical advances in the later 1800s.</a:t>
            </a:r>
          </a:p>
          <a:p>
            <a:pPr marL="342900" indent="-342900">
              <a:buChar char="•"/>
            </a:pPr>
            <a:r>
              <a:rPr lang="en-US" sz="1600" smtClean="0"/>
              <a:t>Describe how cities changed and grew.</a:t>
            </a:r>
          </a:p>
          <a:p>
            <a:pPr marL="342900" indent="-342900">
              <a:buChar char="•"/>
            </a:pPr>
            <a:r>
              <a:rPr lang="en-US" sz="1600" smtClean="0"/>
              <a:t>Explain how conditions for workers gradually improved.</a:t>
            </a:r>
            <a:endParaRPr lang="en-US" sz="1600"/>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Industrial Revolution (1750–1914)</a:t>
            </a:r>
            <a:r>
              <a:rPr lang="en-US" sz="2400" dirty="0">
                <a:solidFill>
                  <a:srgbClr val="DA0202"/>
                </a:solidFill>
              </a:rPr>
              <a:t> </a:t>
            </a:r>
            <a:endParaRPr lang="en-US" sz="2400" dirty="0" smtClean="0">
              <a:solidFill>
                <a:srgbClr val="DA0202"/>
              </a:solidFill>
            </a:endParaRPr>
          </a:p>
          <a:p>
            <a:r>
              <a:rPr lang="en-US" sz="2400" b="1" dirty="0" smtClean="0"/>
              <a:t>Lesson 3 </a:t>
            </a:r>
            <a:r>
              <a:rPr lang="en-US" sz="2400" dirty="0"/>
              <a:t>The Second Industrial Revolution </a:t>
            </a:r>
            <a:endParaRPr lang="en-US" sz="2400" dirty="0" smtClean="0"/>
          </a:p>
        </p:txBody>
      </p:sp>
    </p:spTree>
    <p:extLst>
      <p:ext uri="{BB962C8B-B14F-4D97-AF65-F5344CB8AC3E}">
        <p14:creationId xmlns:p14="http://schemas.microsoft.com/office/powerpoint/2010/main" val="218531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City Life Changes</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r>
              <a:rPr lang="en-US" sz="1600" smtClean="0"/>
              <a:t>As industrialization progressed, cities came to dominate the West. Cities grew as rural people streamed into urban areas for work. By the end of the 1800s, European and American cities had begun to take on many of the features of cities today.</a:t>
            </a:r>
            <a:endParaRPr lang="en-US" sz="1600"/>
          </a:p>
        </p:txBody>
      </p:sp>
    </p:spTree>
    <p:extLst>
      <p:ext uri="{BB962C8B-B14F-4D97-AF65-F5344CB8AC3E}">
        <p14:creationId xmlns:p14="http://schemas.microsoft.com/office/powerpoint/2010/main" val="3021941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City Life Changes</a:t>
            </a:r>
            <a:endParaRPr lang="en-US" sz="2400" b="1">
              <a:solidFill>
                <a:srgbClr val="0072BC"/>
              </a:solidFill>
            </a:endParaRPr>
          </a:p>
        </p:txBody>
      </p:sp>
      <p:sp>
        <p:nvSpPr>
          <p:cNvPr id="3" name="TextBox 2"/>
          <p:cNvSpPr txBox="1"/>
          <p:nvPr/>
        </p:nvSpPr>
        <p:spPr>
          <a:xfrm>
            <a:off x="279400" y="1460500"/>
            <a:ext cx="7620000" cy="1077218"/>
          </a:xfrm>
          <a:prstGeom prst="rect">
            <a:avLst/>
          </a:prstGeom>
          <a:noFill/>
        </p:spPr>
        <p:txBody>
          <a:bodyPr vert="horz" rtlCol="0">
            <a:spAutoFit/>
          </a:bodyPr>
          <a:lstStyle/>
          <a:p>
            <a:pPr marL="342900" indent="-342900">
              <a:buChar char="•"/>
            </a:pPr>
            <a:r>
              <a:rPr lang="en-US" sz="1600" smtClean="0"/>
              <a:t>New Cityscapes</a:t>
            </a:r>
          </a:p>
          <a:p>
            <a:pPr marL="342900" indent="-342900">
              <a:buChar char="•"/>
            </a:pPr>
            <a:r>
              <a:rPr lang="en-US" sz="1600" smtClean="0"/>
              <a:t>Safety, Sanitation, and Skyscrapers</a:t>
            </a:r>
          </a:p>
          <a:p>
            <a:pPr marL="342900" indent="-342900">
              <a:buChar char="•"/>
            </a:pPr>
            <a:r>
              <a:rPr lang="en-US" sz="1600" smtClean="0"/>
              <a:t>Life in the Slums</a:t>
            </a:r>
          </a:p>
          <a:p>
            <a:pPr marL="342900" indent="-342900">
              <a:buChar char="•"/>
            </a:pPr>
            <a:r>
              <a:rPr lang="en-US" sz="1600" smtClean="0"/>
              <a:t>The Lure of City Life</a:t>
            </a:r>
            <a:endParaRPr lang="en-US" sz="1600"/>
          </a:p>
        </p:txBody>
      </p:sp>
    </p:spTree>
    <p:extLst>
      <p:ext uri="{BB962C8B-B14F-4D97-AF65-F5344CB8AC3E}">
        <p14:creationId xmlns:p14="http://schemas.microsoft.com/office/powerpoint/2010/main" val="2496692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City Life Changes</a:t>
            </a:r>
            <a:endParaRPr lang="en-US" sz="2400" b="1">
              <a:solidFill>
                <a:srgbClr val="0072BC"/>
              </a:solidFill>
            </a:endParaRPr>
          </a:p>
        </p:txBody>
      </p:sp>
      <p:pic>
        <p:nvPicPr>
          <p:cNvPr id="3" name="Picture 2" descr="HSWH_SC_L03_R1062300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2517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smtClean="0"/>
              <a:t>This aerial view shows Paris around 1870, after being redesigned by Georges Haussmann.</a:t>
            </a:r>
            <a:endParaRPr lang="en-US" sz="1400"/>
          </a:p>
        </p:txBody>
      </p:sp>
    </p:spTree>
    <p:extLst>
      <p:ext uri="{BB962C8B-B14F-4D97-AF65-F5344CB8AC3E}">
        <p14:creationId xmlns:p14="http://schemas.microsoft.com/office/powerpoint/2010/main" val="101306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Working Class Wins New Rights</a:t>
            </a:r>
            <a:endParaRPr lang="en-US" sz="2400" b="1">
              <a:solidFill>
                <a:srgbClr val="0072BC"/>
              </a:solidFill>
            </a:endParaRPr>
          </a:p>
        </p:txBody>
      </p:sp>
      <p:sp>
        <p:nvSpPr>
          <p:cNvPr id="3" name="TextBox 2"/>
          <p:cNvSpPr txBox="1"/>
          <p:nvPr/>
        </p:nvSpPr>
        <p:spPr>
          <a:xfrm>
            <a:off x="279400" y="1460500"/>
            <a:ext cx="7620000" cy="1077218"/>
          </a:xfrm>
          <a:prstGeom prst="rect">
            <a:avLst/>
          </a:prstGeom>
          <a:noFill/>
        </p:spPr>
        <p:txBody>
          <a:bodyPr vert="horz" rtlCol="0">
            <a:spAutoFit/>
          </a:bodyPr>
          <a:lstStyle/>
          <a:p>
            <a:r>
              <a:rPr lang="en-US" sz="1600" smtClean="0"/>
              <a:t>Workers tried to improve the harsh conditions of industrial life. They protested low wages, long hours, unsafe conditions, and the constant threat of unemployment. At first, business owners and governments tried to silence protesters. By mid-century, however, workers began to make progress.</a:t>
            </a:r>
            <a:endParaRPr lang="en-US" sz="1600"/>
          </a:p>
        </p:txBody>
      </p:sp>
    </p:spTree>
    <p:extLst>
      <p:ext uri="{BB962C8B-B14F-4D97-AF65-F5344CB8AC3E}">
        <p14:creationId xmlns:p14="http://schemas.microsoft.com/office/powerpoint/2010/main" val="3443514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Working Class Wins New Rights</a:t>
            </a:r>
            <a:endParaRPr lang="en-US" sz="2400" b="1">
              <a:solidFill>
                <a:srgbClr val="0072BC"/>
              </a:solidFill>
            </a:endParaRPr>
          </a:p>
        </p:txBody>
      </p:sp>
      <p:sp>
        <p:nvSpPr>
          <p:cNvPr id="3" name="TextBox 2"/>
          <p:cNvSpPr txBox="1"/>
          <p:nvPr/>
        </p:nvSpPr>
        <p:spPr>
          <a:xfrm>
            <a:off x="279400" y="1460500"/>
            <a:ext cx="7620000" cy="584776"/>
          </a:xfrm>
          <a:prstGeom prst="rect">
            <a:avLst/>
          </a:prstGeom>
          <a:noFill/>
        </p:spPr>
        <p:txBody>
          <a:bodyPr vert="horz" rtlCol="0">
            <a:spAutoFit/>
          </a:bodyPr>
          <a:lstStyle/>
          <a:p>
            <a:pPr marL="342900" indent="-342900">
              <a:buChar char="•"/>
            </a:pPr>
            <a:r>
              <a:rPr lang="en-US" sz="1600" smtClean="0"/>
              <a:t>The Growth of Labor Unions</a:t>
            </a:r>
          </a:p>
          <a:p>
            <a:pPr marL="342900" indent="-342900">
              <a:buChar char="•"/>
            </a:pPr>
            <a:r>
              <a:rPr lang="en-US" sz="1600" smtClean="0"/>
              <a:t>An Improved Standard of Living</a:t>
            </a:r>
            <a:endParaRPr lang="en-US" sz="1600"/>
          </a:p>
        </p:txBody>
      </p:sp>
    </p:spTree>
    <p:extLst>
      <p:ext uri="{BB962C8B-B14F-4D97-AF65-F5344CB8AC3E}">
        <p14:creationId xmlns:p14="http://schemas.microsoft.com/office/powerpoint/2010/main" val="683627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The Working Class Wins New Rights</a:t>
            </a:r>
            <a:endParaRPr lang="en-US" sz="2400" b="1">
              <a:solidFill>
                <a:srgbClr val="0072BC"/>
              </a:solidFill>
            </a:endParaRPr>
          </a:p>
        </p:txBody>
      </p:sp>
      <p:pic>
        <p:nvPicPr>
          <p:cNvPr id="3" name="Picture 2" descr="HSWH_SC_L03_R1062305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This emblem comes from a United Mine Workers of America poster. Notice the motto beneath the name of the union. Analyze Images Why do you think the union chose that motto?</a:t>
            </a:r>
            <a:endParaRPr lang="en-US" sz="1400"/>
          </a:p>
        </p:txBody>
      </p:sp>
    </p:spTree>
    <p:extLst>
      <p:ext uri="{BB962C8B-B14F-4D97-AF65-F5344CB8AC3E}">
        <p14:creationId xmlns:p14="http://schemas.microsoft.com/office/powerpoint/2010/main" val="1206296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Science and Technology Change Industry</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How did Thomas Edison's invention of the light bulb affect industry?</a:t>
            </a:r>
          </a:p>
          <a:p>
            <a:endParaRPr lang="en-US" sz="1600" smtClean="0"/>
          </a:p>
          <a:p>
            <a:r>
              <a:rPr lang="en-US" sz="1600" smtClean="0"/>
              <a:t>A.  Electric lights made it possible for factories to run after dark.</a:t>
            </a:r>
          </a:p>
          <a:p>
            <a:r>
              <a:rPr lang="en-US" sz="1600" smtClean="0"/>
              <a:t>B.  Having better lighting largely eliminated industrial accidents.</a:t>
            </a:r>
          </a:p>
          <a:p>
            <a:r>
              <a:rPr lang="en-US" sz="1600" smtClean="0"/>
              <a:t>C.  Bulb manufacturing became the biggest industry in the United States.</a:t>
            </a:r>
          </a:p>
          <a:p>
            <a:r>
              <a:rPr lang="en-US" sz="1600" smtClean="0"/>
              <a:t>D.  Brighter lights made people more productive so they worked fewer hours.</a:t>
            </a:r>
            <a:endParaRPr lang="en-US" sz="1600"/>
          </a:p>
        </p:txBody>
      </p:sp>
    </p:spTree>
    <p:extLst>
      <p:ext uri="{BB962C8B-B14F-4D97-AF65-F5344CB8AC3E}">
        <p14:creationId xmlns:p14="http://schemas.microsoft.com/office/powerpoint/2010/main" val="2231567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Advances in Transportation and Communication</a:t>
            </a:r>
            <a:endParaRPr lang="en-US" sz="2400" b="1">
              <a:solidFill>
                <a:srgbClr val="0072BC"/>
              </a:solidFill>
            </a:endParaRPr>
          </a:p>
        </p:txBody>
      </p:sp>
      <p:sp>
        <p:nvSpPr>
          <p:cNvPr id="3" name="TextBox 2"/>
          <p:cNvSpPr txBox="1"/>
          <p:nvPr/>
        </p:nvSpPr>
        <p:spPr>
          <a:xfrm>
            <a:off x="279400" y="1460500"/>
            <a:ext cx="7620000" cy="1815882"/>
          </a:xfrm>
          <a:prstGeom prst="rect">
            <a:avLst/>
          </a:prstGeom>
          <a:noFill/>
        </p:spPr>
        <p:txBody>
          <a:bodyPr vert="horz" rtlCol="0">
            <a:spAutoFit/>
          </a:bodyPr>
          <a:lstStyle/>
          <a:p>
            <a:r>
              <a:rPr lang="en-US" sz="1600" smtClean="0"/>
              <a:t>Which of the following had the greatest impact on transportation during the second Industrial Revolution?</a:t>
            </a:r>
          </a:p>
          <a:p>
            <a:endParaRPr lang="en-US" sz="1600" smtClean="0"/>
          </a:p>
          <a:p>
            <a:r>
              <a:rPr lang="en-US" sz="1600" smtClean="0"/>
              <a:t>A.  the steam engine</a:t>
            </a:r>
          </a:p>
          <a:p>
            <a:r>
              <a:rPr lang="en-US" sz="1600" smtClean="0"/>
              <a:t>B.  the internal combustion engine</a:t>
            </a:r>
          </a:p>
          <a:p>
            <a:r>
              <a:rPr lang="en-US" sz="1600" smtClean="0"/>
              <a:t>C.  the Bessemer process</a:t>
            </a:r>
          </a:p>
          <a:p>
            <a:r>
              <a:rPr lang="en-US" sz="1600" smtClean="0"/>
              <a:t>D.  the dynamo</a:t>
            </a:r>
            <a:endParaRPr lang="en-US" sz="1600"/>
          </a:p>
        </p:txBody>
      </p:sp>
    </p:spTree>
    <p:extLst>
      <p:ext uri="{BB962C8B-B14F-4D97-AF65-F5344CB8AC3E}">
        <p14:creationId xmlns:p14="http://schemas.microsoft.com/office/powerpoint/2010/main" val="235269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The Rise of Big Business</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Why did some business owners form corporations?</a:t>
            </a:r>
          </a:p>
          <a:p>
            <a:endParaRPr lang="en-US" sz="1600" smtClean="0"/>
          </a:p>
          <a:p>
            <a:r>
              <a:rPr lang="en-US" sz="1600" smtClean="0"/>
              <a:t>A.  to regulate the free-enterprise system</a:t>
            </a:r>
          </a:p>
          <a:p>
            <a:r>
              <a:rPr lang="en-US" sz="1600" smtClean="0"/>
              <a:t>B.  to buy more stock in competitors' companies</a:t>
            </a:r>
          </a:p>
          <a:p>
            <a:r>
              <a:rPr lang="en-US" sz="1600" smtClean="0"/>
              <a:t>C.  to raise money to expand into different areas</a:t>
            </a:r>
          </a:p>
          <a:p>
            <a:r>
              <a:rPr lang="en-US" sz="1600" smtClean="0"/>
              <a:t>D.  to create a laissez-faire economy</a:t>
            </a:r>
            <a:endParaRPr lang="en-US" sz="1600"/>
          </a:p>
        </p:txBody>
      </p:sp>
    </p:spTree>
    <p:extLst>
      <p:ext uri="{BB962C8B-B14F-4D97-AF65-F5344CB8AC3E}">
        <p14:creationId xmlns:p14="http://schemas.microsoft.com/office/powerpoint/2010/main" val="2813931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Better Medicine, Nutrition, and Health</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Which factors caused the population of Europe to soar between 1800 and 1900?</a:t>
            </a:r>
          </a:p>
          <a:p>
            <a:endParaRPr lang="en-US" sz="1600" smtClean="0"/>
          </a:p>
          <a:p>
            <a:r>
              <a:rPr lang="en-US" sz="1600" smtClean="0"/>
              <a:t>A.  Cities grew, and families had more children.</a:t>
            </a:r>
          </a:p>
          <a:p>
            <a:r>
              <a:rPr lang="en-US" sz="1600" smtClean="0"/>
              <a:t>B.  People bathed more and ate less.</a:t>
            </a:r>
          </a:p>
          <a:p>
            <a:r>
              <a:rPr lang="en-US" sz="1600" smtClean="0"/>
              <a:t>C.  The poor were treated at hospitals and survived surgeries.</a:t>
            </a:r>
          </a:p>
          <a:p>
            <a:r>
              <a:rPr lang="en-US" sz="1600" smtClean="0"/>
              <a:t>D.  Medicine advanced, and the death rate fell.</a:t>
            </a:r>
            <a:endParaRPr lang="en-US" sz="1600"/>
          </a:p>
        </p:txBody>
      </p:sp>
    </p:spTree>
    <p:extLst>
      <p:ext uri="{BB962C8B-B14F-4D97-AF65-F5344CB8AC3E}">
        <p14:creationId xmlns:p14="http://schemas.microsoft.com/office/powerpoint/2010/main" val="980894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smtClean="0">
                <a:solidFill>
                  <a:srgbClr val="0072BC"/>
                </a:solidFill>
              </a:rPr>
              <a:t>Key Terms</a:t>
            </a:r>
            <a:endParaRPr lang="en-US" sz="2000" b="1">
              <a:solidFill>
                <a:srgbClr val="0072BC"/>
              </a:solidFill>
            </a:endParaRPr>
          </a:p>
        </p:txBody>
      </p:sp>
      <p:sp>
        <p:nvSpPr>
          <p:cNvPr id="5" name="TextBox 4"/>
          <p:cNvSpPr txBox="1"/>
          <p:nvPr/>
        </p:nvSpPr>
        <p:spPr>
          <a:xfrm>
            <a:off x="279400" y="1931504"/>
            <a:ext cx="7620000" cy="4770537"/>
          </a:xfrm>
          <a:prstGeom prst="rect">
            <a:avLst/>
          </a:prstGeom>
          <a:noFill/>
        </p:spPr>
        <p:txBody>
          <a:bodyPr vert="horz" rtlCol="0">
            <a:spAutoFit/>
          </a:bodyPr>
          <a:lstStyle/>
          <a:p>
            <a:pPr marL="342900" indent="-342900">
              <a:buChar char="•"/>
            </a:pPr>
            <a:r>
              <a:rPr lang="en-US" sz="1600" dirty="0" smtClean="0"/>
              <a:t>Henry Bessemer</a:t>
            </a:r>
          </a:p>
          <a:p>
            <a:pPr marL="342900" indent="-342900">
              <a:buChar char="•"/>
            </a:pPr>
            <a:r>
              <a:rPr lang="en-US" sz="1600" dirty="0" smtClean="0"/>
              <a:t>Alfred Nobel</a:t>
            </a:r>
          </a:p>
          <a:p>
            <a:pPr marL="342900" indent="-342900">
              <a:buChar char="•"/>
            </a:pPr>
            <a:r>
              <a:rPr lang="en-US" sz="1600" dirty="0" smtClean="0"/>
              <a:t>Michael Faraday</a:t>
            </a:r>
          </a:p>
          <a:p>
            <a:pPr marL="342900" indent="-342900">
              <a:buChar char="•"/>
            </a:pPr>
            <a:r>
              <a:rPr lang="en-US" sz="1600" dirty="0" smtClean="0"/>
              <a:t>dynamo</a:t>
            </a:r>
            <a:endParaRPr lang="en-US" sz="1600" dirty="0" smtClean="0"/>
          </a:p>
          <a:p>
            <a:pPr marL="342900" indent="-342900">
              <a:buChar char="•"/>
            </a:pPr>
            <a:r>
              <a:rPr lang="en-US" sz="1600" dirty="0" smtClean="0"/>
              <a:t>Thomas Edison</a:t>
            </a:r>
          </a:p>
          <a:p>
            <a:pPr marL="342900" indent="-342900">
              <a:buChar char="•"/>
            </a:pPr>
            <a:r>
              <a:rPr lang="en-US" sz="1600" dirty="0" smtClean="0"/>
              <a:t>interchangeable </a:t>
            </a:r>
            <a:r>
              <a:rPr lang="en-US" sz="1600" dirty="0" smtClean="0"/>
              <a:t>parts</a:t>
            </a:r>
            <a:endParaRPr lang="en-US" sz="1600" dirty="0" smtClean="0"/>
          </a:p>
          <a:p>
            <a:pPr marL="342900" indent="-342900">
              <a:buChar char="•"/>
            </a:pPr>
            <a:r>
              <a:rPr lang="en-US" sz="1600" dirty="0" smtClean="0"/>
              <a:t>assembly line.</a:t>
            </a:r>
          </a:p>
          <a:p>
            <a:pPr marL="342900" indent="-342900">
              <a:buChar char="•"/>
            </a:pPr>
            <a:r>
              <a:rPr lang="en-US" sz="1600" dirty="0" smtClean="0"/>
              <a:t>Orville and Wilbur Wright</a:t>
            </a:r>
          </a:p>
          <a:p>
            <a:pPr marL="342900" indent="-342900">
              <a:buChar char="•"/>
            </a:pPr>
            <a:r>
              <a:rPr lang="en-US" sz="1600" dirty="0" err="1" smtClean="0"/>
              <a:t>Guglielmo</a:t>
            </a:r>
            <a:r>
              <a:rPr lang="en-US" sz="1600" dirty="0" smtClean="0"/>
              <a:t> Marconi</a:t>
            </a:r>
          </a:p>
          <a:p>
            <a:pPr marL="342900" indent="-342900">
              <a:buChar char="•"/>
            </a:pPr>
            <a:r>
              <a:rPr lang="en-US" sz="1600" dirty="0" smtClean="0"/>
              <a:t>stock</a:t>
            </a:r>
            <a:endParaRPr lang="en-US" sz="1600" dirty="0" smtClean="0"/>
          </a:p>
          <a:p>
            <a:pPr marL="342900" indent="-342900">
              <a:buChar char="•"/>
            </a:pPr>
            <a:r>
              <a:rPr lang="en-US" sz="1600" dirty="0" smtClean="0"/>
              <a:t>corporations</a:t>
            </a:r>
            <a:endParaRPr lang="en-US" sz="1600" dirty="0" smtClean="0"/>
          </a:p>
          <a:p>
            <a:pPr marL="342900" indent="-342900">
              <a:buChar char="•"/>
            </a:pPr>
            <a:r>
              <a:rPr lang="en-US" sz="1600" dirty="0" smtClean="0"/>
              <a:t>cartel</a:t>
            </a:r>
            <a:endParaRPr lang="en-US" sz="1600" dirty="0" smtClean="0"/>
          </a:p>
          <a:p>
            <a:pPr marL="342900" indent="-342900">
              <a:buChar char="•"/>
            </a:pPr>
            <a:r>
              <a:rPr lang="en-US" sz="1600" dirty="0" smtClean="0"/>
              <a:t>germ </a:t>
            </a:r>
            <a:r>
              <a:rPr lang="en-US" sz="1600" dirty="0" smtClean="0"/>
              <a:t>theory</a:t>
            </a:r>
            <a:endParaRPr lang="en-US" sz="1600" dirty="0" smtClean="0"/>
          </a:p>
          <a:p>
            <a:pPr marL="342900" indent="-342900">
              <a:buChar char="•"/>
            </a:pPr>
            <a:r>
              <a:rPr lang="en-US" sz="1600" dirty="0" smtClean="0"/>
              <a:t>Louis Pasteur</a:t>
            </a:r>
          </a:p>
          <a:p>
            <a:pPr marL="342900" indent="-342900">
              <a:buChar char="•"/>
            </a:pPr>
            <a:r>
              <a:rPr lang="en-US" sz="1600" dirty="0" smtClean="0"/>
              <a:t>Robert Koch</a:t>
            </a:r>
          </a:p>
          <a:p>
            <a:pPr marL="342900" indent="-342900">
              <a:buChar char="•"/>
            </a:pPr>
            <a:r>
              <a:rPr lang="en-US" sz="1600" dirty="0" smtClean="0"/>
              <a:t>Florence </a:t>
            </a:r>
            <a:r>
              <a:rPr lang="en-US" sz="1600" dirty="0" smtClean="0"/>
              <a:t>Nightingale</a:t>
            </a:r>
            <a:endParaRPr lang="en-US" sz="1600" dirty="0" smtClean="0"/>
          </a:p>
          <a:p>
            <a:pPr marL="342900" indent="-342900">
              <a:buChar char="•"/>
            </a:pPr>
            <a:r>
              <a:rPr lang="en-US" sz="1600" dirty="0" smtClean="0"/>
              <a:t>Joseph Lister</a:t>
            </a:r>
          </a:p>
          <a:p>
            <a:pPr marL="342900" indent="-342900">
              <a:buChar char="•"/>
            </a:pPr>
            <a:r>
              <a:rPr lang="en-US" sz="1600" dirty="0" smtClean="0"/>
              <a:t>urban </a:t>
            </a:r>
            <a:r>
              <a:rPr lang="en-US" sz="1600" dirty="0" smtClean="0"/>
              <a:t>renewal</a:t>
            </a:r>
            <a:endParaRPr lang="en-US" sz="1600" dirty="0" smtClean="0"/>
          </a:p>
          <a:p>
            <a:pPr marL="342900" indent="-342900">
              <a:buChar char="•"/>
            </a:pPr>
            <a:r>
              <a:rPr lang="en-US" sz="1600" dirty="0" smtClean="0"/>
              <a:t>mutual-aid </a:t>
            </a:r>
            <a:r>
              <a:rPr lang="en-US" sz="1600" dirty="0" smtClean="0"/>
              <a:t>societies</a:t>
            </a:r>
            <a:endParaRPr lang="en-US" sz="1600" dirty="0"/>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The Industrial Revolution (1750–1914)</a:t>
            </a:r>
            <a:r>
              <a:rPr lang="en-US" sz="2400" dirty="0">
                <a:solidFill>
                  <a:srgbClr val="DA0202"/>
                </a:solidFill>
              </a:rPr>
              <a:t> </a:t>
            </a:r>
            <a:endParaRPr lang="en-US" sz="2400" dirty="0" smtClean="0">
              <a:solidFill>
                <a:srgbClr val="DA0202"/>
              </a:solidFill>
            </a:endParaRPr>
          </a:p>
          <a:p>
            <a:r>
              <a:rPr lang="en-US" sz="2400" b="1" dirty="0" smtClean="0"/>
              <a:t>Lesson 3 </a:t>
            </a:r>
            <a:r>
              <a:rPr lang="en-US" sz="2400" dirty="0"/>
              <a:t>The Second Industrial Revolution </a:t>
            </a:r>
            <a:endParaRPr lang="en-US" sz="2400" dirty="0" smtClean="0"/>
          </a:p>
        </p:txBody>
      </p:sp>
    </p:spTree>
    <p:extLst>
      <p:ext uri="{BB962C8B-B14F-4D97-AF65-F5344CB8AC3E}">
        <p14:creationId xmlns:p14="http://schemas.microsoft.com/office/powerpoint/2010/main" val="1397932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City Life Changes</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Which of the following changes to city life would be most likely to reduce the crime rate?</a:t>
            </a:r>
          </a:p>
          <a:p>
            <a:endParaRPr lang="en-US" sz="1600" smtClean="0"/>
          </a:p>
          <a:p>
            <a:r>
              <a:rPr lang="en-US" sz="1600" smtClean="0"/>
              <a:t>A.  installing street lights</a:t>
            </a:r>
          </a:p>
          <a:p>
            <a:r>
              <a:rPr lang="en-US" sz="1600" smtClean="0"/>
              <a:t>B.  constructing sewer systems</a:t>
            </a:r>
          </a:p>
          <a:p>
            <a:r>
              <a:rPr lang="en-US" sz="1600" smtClean="0"/>
              <a:t>C.  erecting fine buildings</a:t>
            </a:r>
          </a:p>
          <a:p>
            <a:r>
              <a:rPr lang="en-US" sz="1600" smtClean="0"/>
              <a:t>D.  offering public entertainment</a:t>
            </a:r>
            <a:endParaRPr lang="en-US" sz="1600"/>
          </a:p>
        </p:txBody>
      </p:sp>
    </p:spTree>
    <p:extLst>
      <p:ext uri="{BB962C8B-B14F-4D97-AF65-F5344CB8AC3E}">
        <p14:creationId xmlns:p14="http://schemas.microsoft.com/office/powerpoint/2010/main" val="3279787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Quiz: The Working Class Wins New Rights</a:t>
            </a:r>
            <a:endParaRPr lang="en-US" sz="2400" b="1">
              <a:solidFill>
                <a:srgbClr val="0072BC"/>
              </a:solidFill>
            </a:endParaRP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smtClean="0"/>
              <a:t>Why did some workers organize unions?</a:t>
            </a:r>
          </a:p>
          <a:p>
            <a:endParaRPr lang="en-US" sz="1600" smtClean="0"/>
          </a:p>
          <a:p>
            <a:r>
              <a:rPr lang="en-US" sz="1600" smtClean="0"/>
              <a:t>A.  to support large corporations</a:t>
            </a:r>
          </a:p>
          <a:p>
            <a:r>
              <a:rPr lang="en-US" sz="1600" smtClean="0"/>
              <a:t>B.  to help women get factory jobs</a:t>
            </a:r>
          </a:p>
          <a:p>
            <a:r>
              <a:rPr lang="en-US" sz="1600" smtClean="0"/>
              <a:t>C.  to reduce work stoppages</a:t>
            </a:r>
          </a:p>
          <a:p>
            <a:r>
              <a:rPr lang="en-US" sz="1600" smtClean="0"/>
              <a:t>D.  to improve their working conditions</a:t>
            </a:r>
            <a:endParaRPr lang="en-US" sz="1600"/>
          </a:p>
        </p:txBody>
      </p:sp>
    </p:spTree>
    <p:extLst>
      <p:ext uri="{BB962C8B-B14F-4D97-AF65-F5344CB8AC3E}">
        <p14:creationId xmlns:p14="http://schemas.microsoft.com/office/powerpoint/2010/main" val="340225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Science and Technology Change Industry</a:t>
            </a:r>
            <a:endParaRPr lang="en-US" sz="2400" b="1">
              <a:solidFill>
                <a:srgbClr val="0072BC"/>
              </a:solidFill>
            </a:endParaRPr>
          </a:p>
        </p:txBody>
      </p:sp>
      <p:sp>
        <p:nvSpPr>
          <p:cNvPr id="3" name="TextBox 2"/>
          <p:cNvSpPr txBox="1"/>
          <p:nvPr/>
        </p:nvSpPr>
        <p:spPr>
          <a:xfrm>
            <a:off x="279400" y="1460500"/>
            <a:ext cx="7620000" cy="1323439"/>
          </a:xfrm>
          <a:prstGeom prst="rect">
            <a:avLst/>
          </a:prstGeom>
          <a:noFill/>
        </p:spPr>
        <p:txBody>
          <a:bodyPr vert="horz" rtlCol="0">
            <a:spAutoFit/>
          </a:bodyPr>
          <a:lstStyle/>
          <a:p>
            <a:r>
              <a:rPr lang="en-US" sz="1600" smtClean="0"/>
              <a:t>The first phase of industrialization was forged from iron, powered by steam engines, and driven by the British textile industry. By the mid-1800s, the Industrial Revolution was entering a new phase in which new factories powered by new sources of energy used new processes to turn out new products. At the same time, new forms of business organization led to the rise of giant new companies.</a:t>
            </a:r>
            <a:endParaRPr lang="en-US" sz="1600"/>
          </a:p>
        </p:txBody>
      </p:sp>
    </p:spTree>
    <p:extLst>
      <p:ext uri="{BB962C8B-B14F-4D97-AF65-F5344CB8AC3E}">
        <p14:creationId xmlns:p14="http://schemas.microsoft.com/office/powerpoint/2010/main" val="303872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Science and Technology Change Industry</a:t>
            </a:r>
            <a:endParaRPr lang="en-US" sz="2400" b="1">
              <a:solidFill>
                <a:srgbClr val="0072BC"/>
              </a:solidFill>
            </a:endParaRPr>
          </a:p>
        </p:txBody>
      </p:sp>
      <p:sp>
        <p:nvSpPr>
          <p:cNvPr id="3" name="TextBox 2"/>
          <p:cNvSpPr txBox="1"/>
          <p:nvPr/>
        </p:nvSpPr>
        <p:spPr>
          <a:xfrm>
            <a:off x="279400" y="1460500"/>
            <a:ext cx="7620000" cy="1077218"/>
          </a:xfrm>
          <a:prstGeom prst="rect">
            <a:avLst/>
          </a:prstGeom>
          <a:noFill/>
        </p:spPr>
        <p:txBody>
          <a:bodyPr vert="horz" rtlCol="0">
            <a:spAutoFit/>
          </a:bodyPr>
          <a:lstStyle/>
          <a:p>
            <a:pPr marL="342900" indent="-342900">
              <a:buChar char="•"/>
            </a:pPr>
            <a:r>
              <a:rPr lang="en-US" sz="1600" smtClean="0"/>
              <a:t>The Bessemer Process Transforms Steel</a:t>
            </a:r>
          </a:p>
          <a:p>
            <a:pPr marL="342900" indent="-342900">
              <a:buChar char="•"/>
            </a:pPr>
            <a:r>
              <a:rPr lang="en-US" sz="1600" smtClean="0"/>
              <a:t>Innovations in Chemistry</a:t>
            </a:r>
          </a:p>
          <a:p>
            <a:pPr marL="342900" indent="-342900">
              <a:buChar char="•"/>
            </a:pPr>
            <a:r>
              <a:rPr lang="en-US" sz="1600" smtClean="0"/>
              <a:t>Electricity Replaces Steam Power</a:t>
            </a:r>
          </a:p>
          <a:p>
            <a:pPr marL="342900" indent="-342900">
              <a:buChar char="•"/>
            </a:pPr>
            <a:r>
              <a:rPr lang="en-US" sz="1600" smtClean="0"/>
              <a:t>Improved Methods of Production</a:t>
            </a:r>
            <a:endParaRPr lang="en-US" sz="1600"/>
          </a:p>
        </p:txBody>
      </p:sp>
    </p:spTree>
    <p:extLst>
      <p:ext uri="{BB962C8B-B14F-4D97-AF65-F5344CB8AC3E}">
        <p14:creationId xmlns:p14="http://schemas.microsoft.com/office/powerpoint/2010/main" val="3118185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Science and Technology Change Industry</a:t>
            </a:r>
            <a:endParaRPr lang="en-US" sz="2400" b="1">
              <a:solidFill>
                <a:srgbClr val="0072BC"/>
              </a:solidFill>
            </a:endParaRPr>
          </a:p>
        </p:txBody>
      </p:sp>
      <p:pic>
        <p:nvPicPr>
          <p:cNvPr id="3" name="Picture 2" descr="HSWH_SC_LSN_T0007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By the late 1800s, steel was the major material used in manufacturing tools. Analyze Graphs Between 1890 and 1910, which nation had the greatest increase in steel production? The smallest?</a:t>
            </a:r>
            <a:endParaRPr lang="en-US" sz="1400"/>
          </a:p>
        </p:txBody>
      </p:sp>
    </p:spTree>
    <p:extLst>
      <p:ext uri="{BB962C8B-B14F-4D97-AF65-F5344CB8AC3E}">
        <p14:creationId xmlns:p14="http://schemas.microsoft.com/office/powerpoint/2010/main" val="4022232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Science and Technology Change Industry</a:t>
            </a:r>
            <a:endParaRPr lang="en-US" sz="2400" b="1">
              <a:solidFill>
                <a:srgbClr val="0072BC"/>
              </a:solidFill>
            </a:endParaRPr>
          </a:p>
        </p:txBody>
      </p:sp>
      <p:pic>
        <p:nvPicPr>
          <p:cNvPr id="3" name="Picture 2" descr="HSWH_SC_L03_R1062264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55245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smtClean="0"/>
              <a:t>The electric dynamo, shown here, was invented by Michael Faraday in 1831. Dynamos generated the electricity used to power lights in factories and homes.</a:t>
            </a:r>
            <a:endParaRPr lang="en-US" sz="1400"/>
          </a:p>
        </p:txBody>
      </p:sp>
    </p:spTree>
    <p:extLst>
      <p:ext uri="{BB962C8B-B14F-4D97-AF65-F5344CB8AC3E}">
        <p14:creationId xmlns:p14="http://schemas.microsoft.com/office/powerpoint/2010/main" val="302035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Advances in Transportation and Communication</a:t>
            </a:r>
            <a:endParaRPr lang="en-US" sz="2400" b="1">
              <a:solidFill>
                <a:srgbClr val="0072BC"/>
              </a:solidFill>
            </a:endParaRPr>
          </a:p>
        </p:txBody>
      </p:sp>
      <p:sp>
        <p:nvSpPr>
          <p:cNvPr id="3" name="TextBox 2"/>
          <p:cNvSpPr txBox="1"/>
          <p:nvPr/>
        </p:nvSpPr>
        <p:spPr>
          <a:xfrm>
            <a:off x="279400" y="1460500"/>
            <a:ext cx="7620000" cy="2062103"/>
          </a:xfrm>
          <a:prstGeom prst="rect">
            <a:avLst/>
          </a:prstGeom>
          <a:noFill/>
        </p:spPr>
        <p:txBody>
          <a:bodyPr vert="horz" rtlCol="0">
            <a:spAutoFit/>
          </a:bodyPr>
          <a:lstStyle/>
          <a:p>
            <a:r>
              <a:rPr lang="en-US" sz="1600" smtClean="0"/>
              <a:t>During the second Industrial Revolution, transportation and communications were transformed by technology. Steamships replaced sailing ships, and railroad building took off. In Europe and North America, rail lines connected inland cities and seaports, mining regions, and industrial centers. In the United States, a transcontinental railroad provided rail service from the Atlantic to the Pacific. In the same way, Russians built the Trans-Siberian Railroad, linking Moscow in European Russia to Vladivostok on the Pacific. Railroad tunnels and bridges crossed the Alps in Europe and the Andes in South America. Passengers and goods rode on rails in India, China, Egypt, and South Africa.</a:t>
            </a:r>
            <a:endParaRPr lang="en-US" sz="1600"/>
          </a:p>
        </p:txBody>
      </p:sp>
    </p:spTree>
    <p:extLst>
      <p:ext uri="{BB962C8B-B14F-4D97-AF65-F5344CB8AC3E}">
        <p14:creationId xmlns:p14="http://schemas.microsoft.com/office/powerpoint/2010/main" val="4836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smtClean="0">
                <a:solidFill>
                  <a:srgbClr val="0072BC"/>
                </a:solidFill>
              </a:rPr>
              <a:t>Advances in Transportation and Communication</a:t>
            </a:r>
            <a:endParaRPr lang="en-US" sz="2400" b="1">
              <a:solidFill>
                <a:srgbClr val="0072BC"/>
              </a:solidFill>
            </a:endParaRPr>
          </a:p>
        </p:txBody>
      </p:sp>
      <p:sp>
        <p:nvSpPr>
          <p:cNvPr id="3" name="TextBox 2"/>
          <p:cNvSpPr txBox="1"/>
          <p:nvPr/>
        </p:nvSpPr>
        <p:spPr>
          <a:xfrm>
            <a:off x="279400" y="1460500"/>
            <a:ext cx="7620000" cy="830997"/>
          </a:xfrm>
          <a:prstGeom prst="rect">
            <a:avLst/>
          </a:prstGeom>
          <a:noFill/>
        </p:spPr>
        <p:txBody>
          <a:bodyPr vert="horz" rtlCol="0">
            <a:spAutoFit/>
          </a:bodyPr>
          <a:lstStyle/>
          <a:p>
            <a:pPr marL="342900" indent="-342900">
              <a:buChar char="•"/>
            </a:pPr>
            <a:r>
              <a:rPr lang="en-US" sz="1600" smtClean="0"/>
              <a:t>The Age of the Automobile</a:t>
            </a:r>
          </a:p>
          <a:p>
            <a:pPr marL="342900" indent="-342900">
              <a:buChar char="•"/>
            </a:pPr>
            <a:r>
              <a:rPr lang="en-US" sz="1600" smtClean="0"/>
              <a:t>The First Airplane</a:t>
            </a:r>
          </a:p>
          <a:p>
            <a:pPr marL="342900" indent="-342900">
              <a:buChar char="•"/>
            </a:pPr>
            <a:r>
              <a:rPr lang="en-US" sz="1600" smtClean="0"/>
              <a:t>A Communications Revolution</a:t>
            </a:r>
            <a:endParaRPr lang="en-US" sz="1600"/>
          </a:p>
        </p:txBody>
      </p:sp>
    </p:spTree>
    <p:extLst>
      <p:ext uri="{BB962C8B-B14F-4D97-AF65-F5344CB8AC3E}">
        <p14:creationId xmlns:p14="http://schemas.microsoft.com/office/powerpoint/2010/main" val="2839653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1308</Words>
  <Application>Microsoft Macintosh PowerPoint</Application>
  <PresentationFormat>On-screen Show (4:3)</PresentationFormat>
  <Paragraphs>130</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Beach, Renee</cp:lastModifiedBy>
  <cp:revision>3</cp:revision>
  <dcterms:created xsi:type="dcterms:W3CDTF">2014-12-09T15:53:41Z</dcterms:created>
  <dcterms:modified xsi:type="dcterms:W3CDTF">2018-01-17T13:51:11Z</dcterms:modified>
</cp:coreProperties>
</file>