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05" d="100"/>
          <a:sy n="105" d="100"/>
        </p:scale>
        <p:origin x="18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CE0219-E8E1-0D43-A583-A2B04CB20DF7}"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266733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E0219-E8E1-0D43-A583-A2B04CB20DF7}"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386537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E0219-E8E1-0D43-A583-A2B04CB20DF7}"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184480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E0219-E8E1-0D43-A583-A2B04CB20DF7}"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373874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E0219-E8E1-0D43-A583-A2B04CB20DF7}"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414691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CE0219-E8E1-0D43-A583-A2B04CB20DF7}"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370223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CE0219-E8E1-0D43-A583-A2B04CB20DF7}" type="datetimeFigureOut">
              <a:rPr lang="en-US" smtClean="0"/>
              <a:t>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147007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CE0219-E8E1-0D43-A583-A2B04CB20DF7}" type="datetimeFigureOut">
              <a:rPr lang="en-US" smtClean="0"/>
              <a:t>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183831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E0219-E8E1-0D43-A583-A2B04CB20DF7}" type="datetimeFigureOut">
              <a:rPr lang="en-US" smtClean="0"/>
              <a:t>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257744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E0219-E8E1-0D43-A583-A2B04CB20DF7}"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81781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E0219-E8E1-0D43-A583-A2B04CB20DF7}"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60B58-273D-3341-B597-C7D4CD2310FD}" type="slidenum">
              <a:rPr lang="en-US" smtClean="0"/>
              <a:t>‹#›</a:t>
            </a:fld>
            <a:endParaRPr lang="en-US"/>
          </a:p>
        </p:txBody>
      </p:sp>
    </p:spTree>
    <p:extLst>
      <p:ext uri="{BB962C8B-B14F-4D97-AF65-F5344CB8AC3E}">
        <p14:creationId xmlns:p14="http://schemas.microsoft.com/office/powerpoint/2010/main" val="2200611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E0219-E8E1-0D43-A583-A2B04CB20DF7}" type="datetimeFigureOut">
              <a:rPr lang="en-US" smtClean="0"/>
              <a:t>1/17/18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60B58-273D-3341-B597-C7D4CD2310FD}" type="slidenum">
              <a:rPr lang="en-US" smtClean="0"/>
              <a:t>‹#›</a:t>
            </a:fld>
            <a:endParaRPr lang="en-US"/>
          </a:p>
        </p:txBody>
      </p:sp>
    </p:spTree>
    <p:extLst>
      <p:ext uri="{BB962C8B-B14F-4D97-AF65-F5344CB8AC3E}">
        <p14:creationId xmlns:p14="http://schemas.microsoft.com/office/powerpoint/2010/main" val="155052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2_R106220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8481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Industrial Revolution (1750–1914)</a:t>
            </a:r>
            <a:r>
              <a:rPr lang="en-US" sz="2400" dirty="0">
                <a:solidFill>
                  <a:srgbClr val="DA0202"/>
                </a:solidFill>
              </a:rPr>
              <a:t> </a:t>
            </a:r>
            <a:endParaRPr lang="en-US" sz="2400" dirty="0" smtClean="0">
              <a:solidFill>
                <a:srgbClr val="DA0202"/>
              </a:solidFill>
            </a:endParaRPr>
          </a:p>
          <a:p>
            <a:r>
              <a:rPr lang="en-US" sz="2400" b="1" dirty="0" smtClean="0"/>
              <a:t>Lesson 2 </a:t>
            </a:r>
            <a:r>
              <a:rPr lang="en-US" sz="2400" dirty="0"/>
              <a:t>Social Impact of Industrialism </a:t>
            </a:r>
            <a:endParaRPr lang="en-US" sz="2400" dirty="0" smtClean="0"/>
          </a:p>
        </p:txBody>
      </p:sp>
    </p:spTree>
    <p:extLst>
      <p:ext uri="{BB962C8B-B14F-4D97-AF65-F5344CB8AC3E}">
        <p14:creationId xmlns:p14="http://schemas.microsoft.com/office/powerpoint/2010/main" val="62960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Rise of New Social Classes</a:t>
            </a:r>
            <a:endParaRPr lang="en-US" sz="2400" b="1">
              <a:solidFill>
                <a:srgbClr val="0072BC"/>
              </a:solidFill>
            </a:endParaRPr>
          </a:p>
        </p:txBody>
      </p:sp>
      <p:pic>
        <p:nvPicPr>
          <p:cNvPr id="3" name="Picture 2" descr="HSWH_SC_L02_R106219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Diseases such as cholera were epidemic in urban environments, as sanitation services were limited or nonexistent. Analyze Political Cartoons How does this image show sanitation problems?</a:t>
            </a:r>
            <a:endParaRPr lang="en-US" sz="1400"/>
          </a:p>
        </p:txBody>
      </p:sp>
    </p:spTree>
    <p:extLst>
      <p:ext uri="{BB962C8B-B14F-4D97-AF65-F5344CB8AC3E}">
        <p14:creationId xmlns:p14="http://schemas.microsoft.com/office/powerpoint/2010/main" val="273695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Harsh Conditions in Factories and Mines</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r>
              <a:rPr lang="en-US" sz="1600" smtClean="0"/>
              <a:t>The heart of the new industrial city was the factory. There, the technology of the machine age imposed a harsh and dangerous way of life on workers. The miners who supplied the coal and iron for the Industrial Age faced equally unsafe working conditions.</a:t>
            </a:r>
            <a:endParaRPr lang="en-US" sz="1600"/>
          </a:p>
        </p:txBody>
      </p:sp>
    </p:spTree>
    <p:extLst>
      <p:ext uri="{BB962C8B-B14F-4D97-AF65-F5344CB8AC3E}">
        <p14:creationId xmlns:p14="http://schemas.microsoft.com/office/powerpoint/2010/main" val="258165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Harsh Conditions in Factories and Mines</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Hazards of the Factory System</a:t>
            </a:r>
          </a:p>
          <a:p>
            <a:pPr marL="342900" indent="-342900">
              <a:buChar char="•"/>
            </a:pPr>
            <a:r>
              <a:rPr lang="en-US" sz="1600" smtClean="0"/>
              <a:t>Dangers in the Mines</a:t>
            </a:r>
          </a:p>
          <a:p>
            <a:pPr marL="342900" indent="-342900">
              <a:buChar char="•"/>
            </a:pPr>
            <a:r>
              <a:rPr lang="en-US" sz="1600" smtClean="0"/>
              <a:t>Children Perform Risky Work</a:t>
            </a:r>
            <a:endParaRPr lang="en-US" sz="1600"/>
          </a:p>
        </p:txBody>
      </p:sp>
    </p:spTree>
    <p:extLst>
      <p:ext uri="{BB962C8B-B14F-4D97-AF65-F5344CB8AC3E}">
        <p14:creationId xmlns:p14="http://schemas.microsoft.com/office/powerpoint/2010/main" val="29589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Harsh Conditions in Factories and Mines</a:t>
            </a:r>
            <a:endParaRPr lang="en-US" sz="2400" b="1">
              <a:solidFill>
                <a:srgbClr val="0072BC"/>
              </a:solidFill>
            </a:endParaRPr>
          </a:p>
        </p:txBody>
      </p:sp>
      <p:pic>
        <p:nvPicPr>
          <p:cNvPr id="3" name="Picture 2" descr="HSWH_SC_L02_R106220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8481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Men, women, and children worked side by side in many factories. Conditions in cotton mills could be cramped, as this photograph inside a mill in Lancashire shows.</a:t>
            </a:r>
            <a:endParaRPr lang="en-US" sz="1400"/>
          </a:p>
        </p:txBody>
      </p:sp>
    </p:spTree>
    <p:extLst>
      <p:ext uri="{BB962C8B-B14F-4D97-AF65-F5344CB8AC3E}">
        <p14:creationId xmlns:p14="http://schemas.microsoft.com/office/powerpoint/2010/main" val="113806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Benefits of the Industrial Revolution</a:t>
            </a:r>
            <a:endParaRPr lang="en-US" sz="2400" b="1">
              <a:solidFill>
                <a:srgbClr val="0072BC"/>
              </a:solidFill>
            </a:endParaRP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smtClean="0"/>
              <a:t>Since the 1800s, people have debated whether the Industrial Revolution was a blessing or a curse. The early Industrial Age brought great hardships and much misery. Although the first factories did provide jobs and wages to displaced farm workers, the conditions under which they labored were generally terrible. In time, however, reformers, along with labor unions, pushed for laws to improve working conditions in factories, mines, and other industries. Despite the negative aspects of industrialization, the new industrial world eventually brought many advantages.</a:t>
            </a:r>
            <a:endParaRPr lang="en-US" sz="1600"/>
          </a:p>
        </p:txBody>
      </p:sp>
    </p:spTree>
    <p:extLst>
      <p:ext uri="{BB962C8B-B14F-4D97-AF65-F5344CB8AC3E}">
        <p14:creationId xmlns:p14="http://schemas.microsoft.com/office/powerpoint/2010/main" val="2093877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Benefits of the Industrial Revolution</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Better Standards of Living</a:t>
            </a:r>
          </a:p>
          <a:p>
            <a:pPr marL="342900" indent="-342900">
              <a:buChar char="•"/>
            </a:pPr>
            <a:r>
              <a:rPr lang="en-US" sz="1600" smtClean="0"/>
              <a:t>New Worlds for Entrepreneurs</a:t>
            </a:r>
          </a:p>
          <a:p>
            <a:pPr marL="342900" indent="-342900">
              <a:buChar char="•"/>
            </a:pPr>
            <a:r>
              <a:rPr lang="en-US" sz="1600" smtClean="0"/>
              <a:t>Social and Political Impact</a:t>
            </a:r>
            <a:endParaRPr lang="en-US" sz="1600"/>
          </a:p>
        </p:txBody>
      </p:sp>
    </p:spTree>
    <p:extLst>
      <p:ext uri="{BB962C8B-B14F-4D97-AF65-F5344CB8AC3E}">
        <p14:creationId xmlns:p14="http://schemas.microsoft.com/office/powerpoint/2010/main" val="222074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Benefits of the Industrial Revolution</a:t>
            </a:r>
            <a:endParaRPr lang="en-US" sz="2400" b="1">
              <a:solidFill>
                <a:srgbClr val="0072BC"/>
              </a:solidFill>
            </a:endParaRPr>
          </a:p>
        </p:txBody>
      </p:sp>
      <p:pic>
        <p:nvPicPr>
          <p:cNvPr id="3" name="Picture 2" descr="HSWH_SC_L02_R106221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Many middle-class families enjoyed newly afforded leisure activities, such as taking in a play.</a:t>
            </a:r>
            <a:endParaRPr lang="en-US" sz="1400"/>
          </a:p>
        </p:txBody>
      </p:sp>
    </p:spTree>
    <p:extLst>
      <p:ext uri="{BB962C8B-B14F-4D97-AF65-F5344CB8AC3E}">
        <p14:creationId xmlns:p14="http://schemas.microsoft.com/office/powerpoint/2010/main" val="311919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Laissez-Faire Economics</a:t>
            </a:r>
            <a:endParaRPr lang="en-US" sz="2400" b="1">
              <a:solidFill>
                <a:srgbClr val="0072BC"/>
              </a:solidFill>
            </a:endParaRP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smtClean="0"/>
              <a:t>Many thinkers and economists tried to understand the staggering changes taking place in the early Industrial Age. As heirs to the Enlightenment, these thinkers looked for natural laws to explain the world of business and economics. Their ideas would influence governments down to the present. Among the most influential schools of thought were laissez-faire economics, utilitarianism, and socialism.</a:t>
            </a:r>
            <a:endParaRPr lang="en-US" sz="1600"/>
          </a:p>
        </p:txBody>
      </p:sp>
    </p:spTree>
    <p:extLst>
      <p:ext uri="{BB962C8B-B14F-4D97-AF65-F5344CB8AC3E}">
        <p14:creationId xmlns:p14="http://schemas.microsoft.com/office/powerpoint/2010/main" val="376982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Laissez-Faire Economics</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Adam Smith and Laissez-Faire Economics</a:t>
            </a:r>
          </a:p>
          <a:p>
            <a:pPr marL="342900" indent="-342900">
              <a:buChar char="•"/>
            </a:pPr>
            <a:r>
              <a:rPr lang="en-US" sz="1600" smtClean="0"/>
              <a:t>Malthus on Population Growth</a:t>
            </a:r>
          </a:p>
          <a:p>
            <a:pPr marL="342900" indent="-342900">
              <a:buChar char="•"/>
            </a:pPr>
            <a:r>
              <a:rPr lang="en-US" sz="1600" smtClean="0"/>
              <a:t>Ricardo and the 'Iron Law of Wages'</a:t>
            </a:r>
            <a:endParaRPr lang="en-US" sz="1600"/>
          </a:p>
        </p:txBody>
      </p:sp>
    </p:spTree>
    <p:extLst>
      <p:ext uri="{BB962C8B-B14F-4D97-AF65-F5344CB8AC3E}">
        <p14:creationId xmlns:p14="http://schemas.microsoft.com/office/powerpoint/2010/main" val="3427435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Laissez-Faire Economics</a:t>
            </a:r>
            <a:endParaRPr lang="en-US" sz="2400" b="1">
              <a:solidFill>
                <a:srgbClr val="0072BC"/>
              </a:solidFill>
            </a:endParaRPr>
          </a:p>
        </p:txBody>
      </p:sp>
      <p:pic>
        <p:nvPicPr>
          <p:cNvPr id="3" name="Picture 2" descr="HSWH_SC_L02_R106222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2692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In The Wealth of Nations, Adam Smith proposed ideas about free market competition that are still applied today.</a:t>
            </a:r>
            <a:endParaRPr lang="en-US" sz="1400"/>
          </a:p>
        </p:txBody>
      </p:sp>
    </p:spTree>
    <p:extLst>
      <p:ext uri="{BB962C8B-B14F-4D97-AF65-F5344CB8AC3E}">
        <p14:creationId xmlns:p14="http://schemas.microsoft.com/office/powerpoint/2010/main" val="124576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Learning Objectives</a:t>
            </a:r>
            <a:endParaRPr lang="en-US" sz="2000" b="1">
              <a:solidFill>
                <a:srgbClr val="0072BC"/>
              </a:solidFill>
            </a:endParaRPr>
          </a:p>
        </p:txBody>
      </p:sp>
      <p:sp>
        <p:nvSpPr>
          <p:cNvPr id="5" name="TextBox 4"/>
          <p:cNvSpPr txBox="1"/>
          <p:nvPr/>
        </p:nvSpPr>
        <p:spPr>
          <a:xfrm>
            <a:off x="279400" y="2032000"/>
            <a:ext cx="7620000" cy="1323439"/>
          </a:xfrm>
          <a:prstGeom prst="rect">
            <a:avLst/>
          </a:prstGeom>
          <a:noFill/>
        </p:spPr>
        <p:txBody>
          <a:bodyPr vert="horz" rtlCol="0">
            <a:spAutoFit/>
          </a:bodyPr>
          <a:lstStyle/>
          <a:p>
            <a:pPr marL="342900" indent="-342900">
              <a:buChar char="•"/>
            </a:pPr>
            <a:r>
              <a:rPr lang="en-US" sz="1600" smtClean="0"/>
              <a:t>Outline the growth of industrial cities and the emergence of new social classes.</a:t>
            </a:r>
          </a:p>
          <a:p>
            <a:pPr marL="342900" indent="-342900">
              <a:buChar char="•"/>
            </a:pPr>
            <a:r>
              <a:rPr lang="en-US" sz="1600" smtClean="0"/>
              <a:t>Describe the working conditions in factories and mines.</a:t>
            </a:r>
          </a:p>
          <a:p>
            <a:pPr marL="342900" indent="-342900">
              <a:buChar char="•"/>
            </a:pPr>
            <a:r>
              <a:rPr lang="en-US" sz="1600" smtClean="0"/>
              <a:t>Analyze the benefits and challenges of industrialism.</a:t>
            </a:r>
          </a:p>
          <a:p>
            <a:pPr marL="342900" indent="-342900">
              <a:buChar char="•"/>
            </a:pPr>
            <a:r>
              <a:rPr lang="en-US" sz="1600" smtClean="0"/>
              <a:t>Describe the ideas of Adam Smith and other thinkers regarding free enterprise.</a:t>
            </a:r>
          </a:p>
          <a:p>
            <a:pPr marL="342900" indent="-342900">
              <a:buChar char="•"/>
            </a:pPr>
            <a:r>
              <a:rPr lang="en-US" sz="1600" smtClean="0"/>
              <a:t>Identify the origins and characteristics of socialism and communism.</a:t>
            </a:r>
            <a:endParaRPr lang="en-US" sz="1600"/>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Industrial Revolution (1750–1914)</a:t>
            </a:r>
            <a:r>
              <a:rPr lang="en-US" sz="2400" dirty="0">
                <a:solidFill>
                  <a:srgbClr val="DA0202"/>
                </a:solidFill>
              </a:rPr>
              <a:t> </a:t>
            </a:r>
            <a:endParaRPr lang="en-US" sz="2400" dirty="0" smtClean="0">
              <a:solidFill>
                <a:srgbClr val="DA0202"/>
              </a:solidFill>
            </a:endParaRPr>
          </a:p>
          <a:p>
            <a:r>
              <a:rPr lang="en-US" sz="2400" b="1" dirty="0" smtClean="0"/>
              <a:t>Lesson 2 </a:t>
            </a:r>
            <a:r>
              <a:rPr lang="en-US" sz="2400" dirty="0"/>
              <a:t>Social Impact of Industrialism </a:t>
            </a:r>
            <a:endParaRPr lang="en-US" sz="2400" dirty="0" smtClean="0"/>
          </a:p>
        </p:txBody>
      </p:sp>
    </p:spTree>
    <p:extLst>
      <p:ext uri="{BB962C8B-B14F-4D97-AF65-F5344CB8AC3E}">
        <p14:creationId xmlns:p14="http://schemas.microsoft.com/office/powerpoint/2010/main" val="507279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Utilitarians Support Limited Government</a:t>
            </a:r>
            <a:endParaRPr lang="en-US" sz="2400" b="1">
              <a:solidFill>
                <a:srgbClr val="0072BC"/>
              </a:solidFill>
            </a:endParaRPr>
          </a:p>
        </p:txBody>
      </p:sp>
      <p:sp>
        <p:nvSpPr>
          <p:cNvPr id="3" name="TextBox 2"/>
          <p:cNvSpPr txBox="1"/>
          <p:nvPr/>
        </p:nvSpPr>
        <p:spPr>
          <a:xfrm>
            <a:off x="279400" y="1460500"/>
            <a:ext cx="7620000" cy="2062103"/>
          </a:xfrm>
          <a:prstGeom prst="rect">
            <a:avLst/>
          </a:prstGeom>
          <a:noFill/>
        </p:spPr>
        <p:txBody>
          <a:bodyPr vert="horz" rtlCol="0">
            <a:spAutoFit/>
          </a:bodyPr>
          <a:lstStyle/>
          <a:p>
            <a:r>
              <a:rPr lang="en-US" sz="1600" smtClean="0"/>
              <a:t>Other thinkers sought to modify laissez-faire doctrines to justify some government intervention. By 1800, British philosopher and economist Jeremy Bentham was advocating utilitarianism, or the idea that the goal of society should be “the greatest happiness for the greatest number” of its citizens. To Bentham, all laws or actions should be judged by their “utility.” In other words, did they provide more pleasure or happiness than pain? Bentham strongly supported individual freedom, which he believed guaranteed happiness. Still, he saw the need for government to become involved under certain circumstances.</a:t>
            </a:r>
            <a:endParaRPr lang="en-US" sz="1600"/>
          </a:p>
        </p:txBody>
      </p:sp>
    </p:spTree>
    <p:extLst>
      <p:ext uri="{BB962C8B-B14F-4D97-AF65-F5344CB8AC3E}">
        <p14:creationId xmlns:p14="http://schemas.microsoft.com/office/powerpoint/2010/main" val="264505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Utilitarians Support Limited Government</a:t>
            </a:r>
            <a:endParaRPr lang="en-US" sz="2400" b="1">
              <a:solidFill>
                <a:srgbClr val="0072BC"/>
              </a:solidFill>
            </a:endParaRPr>
          </a:p>
        </p:txBody>
      </p:sp>
      <p:pic>
        <p:nvPicPr>
          <p:cNvPr id="3" name="Picture 2" descr="HSWH_SC_L02_R106223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26289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Utilitarian Jeremy Bentham died in 1843. His will asked that he be preserved. Today, University College London still displays his skeleton, dressed in his clothes, topped by a wax reproduction of his head.</a:t>
            </a:r>
            <a:endParaRPr lang="en-US" sz="1400"/>
          </a:p>
        </p:txBody>
      </p:sp>
    </p:spTree>
    <p:extLst>
      <p:ext uri="{BB962C8B-B14F-4D97-AF65-F5344CB8AC3E}">
        <p14:creationId xmlns:p14="http://schemas.microsoft.com/office/powerpoint/2010/main" val="189974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Socialist Thought Emerges</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r>
              <a:rPr lang="en-US" sz="1600" smtClean="0"/>
              <a:t>While the champions of laissez-faire economics favored the free market and individual rights, other thinkers focused on social inequality and what they claimed were the evils of industrial capitalism. They argued that industrialization had created an unjust gulf between rich and poor.</a:t>
            </a:r>
            <a:endParaRPr lang="en-US" sz="1600"/>
          </a:p>
        </p:txBody>
      </p:sp>
    </p:spTree>
    <p:extLst>
      <p:ext uri="{BB962C8B-B14F-4D97-AF65-F5344CB8AC3E}">
        <p14:creationId xmlns:p14="http://schemas.microsoft.com/office/powerpoint/2010/main" val="459647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Socialist Thought Emerges</a:t>
            </a:r>
            <a:endParaRPr lang="en-US" sz="2400" b="1">
              <a:solidFill>
                <a:srgbClr val="0072BC"/>
              </a:solidFill>
            </a:endParaRPr>
          </a:p>
        </p:txBody>
      </p:sp>
      <p:sp>
        <p:nvSpPr>
          <p:cNvPr id="3" name="TextBox 2"/>
          <p:cNvSpPr txBox="1"/>
          <p:nvPr/>
        </p:nvSpPr>
        <p:spPr>
          <a:xfrm>
            <a:off x="279400" y="1460500"/>
            <a:ext cx="7620000" cy="584776"/>
          </a:xfrm>
          <a:prstGeom prst="rect">
            <a:avLst/>
          </a:prstGeom>
          <a:noFill/>
        </p:spPr>
        <p:txBody>
          <a:bodyPr vert="horz" rtlCol="0">
            <a:spAutoFit/>
          </a:bodyPr>
          <a:lstStyle/>
          <a:p>
            <a:pPr marL="342900" indent="-342900">
              <a:buChar char="•"/>
            </a:pPr>
            <a:r>
              <a:rPr lang="en-US" sz="1600" smtClean="0"/>
              <a:t>The Socialist Point of View</a:t>
            </a:r>
          </a:p>
          <a:p>
            <a:pPr marL="342900" indent="-342900">
              <a:buChar char="•"/>
            </a:pPr>
            <a:r>
              <a:rPr lang="en-US" sz="1600" smtClean="0"/>
              <a:t>Owen and Utopian Socialism</a:t>
            </a:r>
            <a:endParaRPr lang="en-US" sz="1600"/>
          </a:p>
        </p:txBody>
      </p:sp>
    </p:spTree>
    <p:extLst>
      <p:ext uri="{BB962C8B-B14F-4D97-AF65-F5344CB8AC3E}">
        <p14:creationId xmlns:p14="http://schemas.microsoft.com/office/powerpoint/2010/main" val="155061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Socialist Thought Emerges</a:t>
            </a:r>
            <a:endParaRPr lang="en-US" sz="2400" b="1">
              <a:solidFill>
                <a:srgbClr val="0072BC"/>
              </a:solidFill>
            </a:endParaRPr>
          </a:p>
        </p:txBody>
      </p:sp>
      <p:pic>
        <p:nvPicPr>
          <p:cNvPr id="3" name="Picture 2" descr="HSWH_SC_L02_R117333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Widespread poverty, as shown here, motivated socialists to seek a more equitable economic system.</a:t>
            </a:r>
            <a:endParaRPr lang="en-US" sz="1400"/>
          </a:p>
        </p:txBody>
      </p:sp>
    </p:spTree>
    <p:extLst>
      <p:ext uri="{BB962C8B-B14F-4D97-AF65-F5344CB8AC3E}">
        <p14:creationId xmlns:p14="http://schemas.microsoft.com/office/powerpoint/2010/main" val="187595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Marx and the Origins of Communism</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r>
              <a:rPr lang="en-US" sz="1600" smtClean="0"/>
              <a:t>In the 1840s, Karl Marx, a German philosopher, condemned the ideas of the Utopians as unrealistic idealism. He formulated a new theory, “scientific socialism,” which he claimed was based on a scientific study of history. He teamed up with another German socialist, Friedrich Engels, whose father owned a textile factory in England.</a:t>
            </a:r>
            <a:endParaRPr lang="en-US" sz="1600"/>
          </a:p>
        </p:txBody>
      </p:sp>
    </p:spTree>
    <p:extLst>
      <p:ext uri="{BB962C8B-B14F-4D97-AF65-F5344CB8AC3E}">
        <p14:creationId xmlns:p14="http://schemas.microsoft.com/office/powerpoint/2010/main" val="772378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Marx and the Origins of Communism</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Marxist Theory</a:t>
            </a:r>
          </a:p>
          <a:p>
            <a:pPr marL="342900" indent="-342900">
              <a:buChar char="•"/>
            </a:pPr>
            <a:r>
              <a:rPr lang="en-US" sz="1600" smtClean="0"/>
              <a:t>Marxism Finds Support</a:t>
            </a:r>
          </a:p>
          <a:p>
            <a:pPr marL="342900" indent="-342900">
              <a:buChar char="•"/>
            </a:pPr>
            <a:r>
              <a:rPr lang="en-US" sz="1600" smtClean="0"/>
              <a:t>Marxism Loses Its Appeal</a:t>
            </a:r>
            <a:endParaRPr lang="en-US" sz="1600"/>
          </a:p>
        </p:txBody>
      </p:sp>
    </p:spTree>
    <p:extLst>
      <p:ext uri="{BB962C8B-B14F-4D97-AF65-F5344CB8AC3E}">
        <p14:creationId xmlns:p14="http://schemas.microsoft.com/office/powerpoint/2010/main" val="56294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Marx and the Origins of Communism</a:t>
            </a:r>
            <a:endParaRPr lang="en-US" sz="2400" b="1">
              <a:solidFill>
                <a:srgbClr val="0072BC"/>
              </a:solidFill>
            </a:endParaRPr>
          </a:p>
        </p:txBody>
      </p:sp>
      <p:pic>
        <p:nvPicPr>
          <p:cNvPr id="3" name="Picture 2" descr="HSWH_SC_L02_R106224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7973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Modern communism evolved from principles laid out by Karl Marx, shown here.</a:t>
            </a:r>
            <a:endParaRPr lang="en-US" sz="1400"/>
          </a:p>
        </p:txBody>
      </p:sp>
    </p:spTree>
    <p:extLst>
      <p:ext uri="{BB962C8B-B14F-4D97-AF65-F5344CB8AC3E}">
        <p14:creationId xmlns:p14="http://schemas.microsoft.com/office/powerpoint/2010/main" val="2136036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Marx and the Origins of Communism</a:t>
            </a:r>
            <a:endParaRPr lang="en-US" sz="2400" b="1">
              <a:solidFill>
                <a:srgbClr val="0072BC"/>
              </a:solidFill>
            </a:endParaRPr>
          </a:p>
        </p:txBody>
      </p:sp>
      <p:pic>
        <p:nvPicPr>
          <p:cNvPr id="3" name="Picture 2" descr="HSWH_SC_LSN_T0007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smtClean="0"/>
              <a:t>Since Marx’s lifetime, communism has spread globally and then declined. Analyze Charts How much time elapsed between the Soviet Union's gaining control of Eastern Europe and the end of the Soviet Union?</a:t>
            </a:r>
            <a:endParaRPr lang="en-US" sz="1400"/>
          </a:p>
        </p:txBody>
      </p:sp>
    </p:spTree>
    <p:extLst>
      <p:ext uri="{BB962C8B-B14F-4D97-AF65-F5344CB8AC3E}">
        <p14:creationId xmlns:p14="http://schemas.microsoft.com/office/powerpoint/2010/main" val="3477437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Industry Causes Urban Growth</a:t>
            </a:r>
            <a:endParaRPr lang="en-US" sz="2400" b="1">
              <a:solidFill>
                <a:srgbClr val="0072BC"/>
              </a:solidFill>
            </a:endParaRPr>
          </a:p>
        </p:txBody>
      </p:sp>
      <p:sp>
        <p:nvSpPr>
          <p:cNvPr id="3" name="TextBox 2"/>
          <p:cNvSpPr txBox="1"/>
          <p:nvPr/>
        </p:nvSpPr>
        <p:spPr>
          <a:xfrm>
            <a:off x="279400" y="1460500"/>
            <a:ext cx="7620000" cy="2800766"/>
          </a:xfrm>
          <a:prstGeom prst="rect">
            <a:avLst/>
          </a:prstGeom>
          <a:noFill/>
        </p:spPr>
        <p:txBody>
          <a:bodyPr vert="horz" rtlCol="0">
            <a:spAutoFit/>
          </a:bodyPr>
          <a:lstStyle/>
          <a:p>
            <a:r>
              <a:rPr lang="en-US" sz="1600" smtClean="0"/>
              <a:t>Which of the following statements about population trends during the Industrial Revolution is most accurate?</a:t>
            </a:r>
          </a:p>
          <a:p>
            <a:endParaRPr lang="en-US" sz="1600" smtClean="0"/>
          </a:p>
          <a:p>
            <a:r>
              <a:rPr lang="en-US" sz="1600" smtClean="0"/>
              <a:t>A.  Population decreased during the first stage of industrialization because of unsafe working conditions.</a:t>
            </a:r>
          </a:p>
          <a:p>
            <a:r>
              <a:rPr lang="en-US" sz="1600" smtClean="0"/>
              <a:t>B.  People left cities to move to farms because of improvements in farming from the agricultural revolution.</a:t>
            </a:r>
          </a:p>
          <a:p>
            <a:r>
              <a:rPr lang="en-US" sz="1600" smtClean="0"/>
              <a:t>C.  Towns built near coal and iron mines suffered a loss of population as workers left for factory jobs in cities.</a:t>
            </a:r>
          </a:p>
          <a:p>
            <a:r>
              <a:rPr lang="en-US" sz="1600" smtClean="0"/>
              <a:t>D.  Demand for labor in factories was one cause of the population shift toward urban areas.</a:t>
            </a:r>
            <a:endParaRPr lang="en-US" sz="1600"/>
          </a:p>
        </p:txBody>
      </p:sp>
    </p:spTree>
    <p:extLst>
      <p:ext uri="{BB962C8B-B14F-4D97-AF65-F5344CB8AC3E}">
        <p14:creationId xmlns:p14="http://schemas.microsoft.com/office/powerpoint/2010/main" val="98210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Key Terms</a:t>
            </a:r>
            <a:endParaRPr lang="en-US" sz="2000" b="1">
              <a:solidFill>
                <a:srgbClr val="0072BC"/>
              </a:solidFill>
            </a:endParaRPr>
          </a:p>
        </p:txBody>
      </p:sp>
      <p:sp>
        <p:nvSpPr>
          <p:cNvPr id="5" name="TextBox 4"/>
          <p:cNvSpPr txBox="1"/>
          <p:nvPr/>
        </p:nvSpPr>
        <p:spPr>
          <a:xfrm>
            <a:off x="279400" y="2032000"/>
            <a:ext cx="7620000" cy="4031873"/>
          </a:xfrm>
          <a:prstGeom prst="rect">
            <a:avLst/>
          </a:prstGeom>
          <a:noFill/>
        </p:spPr>
        <p:txBody>
          <a:bodyPr vert="horz" rtlCol="0">
            <a:spAutoFit/>
          </a:bodyPr>
          <a:lstStyle/>
          <a:p>
            <a:pPr marL="342900" indent="-342900">
              <a:buChar char="•"/>
            </a:pPr>
            <a:r>
              <a:rPr lang="en-US" sz="1600" dirty="0" smtClean="0"/>
              <a:t>urbanization</a:t>
            </a:r>
          </a:p>
          <a:p>
            <a:pPr marL="342900" indent="-342900">
              <a:buChar char="•"/>
            </a:pPr>
            <a:r>
              <a:rPr lang="en-US" sz="1600" dirty="0" smtClean="0"/>
              <a:t>tenements</a:t>
            </a:r>
          </a:p>
          <a:p>
            <a:pPr marL="342900" indent="-342900">
              <a:buChar char="•"/>
            </a:pPr>
            <a:r>
              <a:rPr lang="en-US" sz="1600" dirty="0" smtClean="0"/>
              <a:t>labor unions,</a:t>
            </a:r>
          </a:p>
          <a:p>
            <a:pPr marL="342900" indent="-342900">
              <a:buChar char="•"/>
            </a:pPr>
            <a:r>
              <a:rPr lang="en-US" sz="1600" dirty="0" smtClean="0"/>
              <a:t>standard of living</a:t>
            </a:r>
          </a:p>
          <a:p>
            <a:pPr marL="342900" indent="-342900">
              <a:buChar char="•"/>
            </a:pPr>
            <a:r>
              <a:rPr lang="en-US" sz="1600" dirty="0" smtClean="0"/>
              <a:t>social mobility</a:t>
            </a:r>
          </a:p>
          <a:p>
            <a:pPr marL="342900" indent="-342900">
              <a:buChar char="•"/>
            </a:pPr>
            <a:r>
              <a:rPr lang="en-US" sz="1600" dirty="0" smtClean="0"/>
              <a:t>free market</a:t>
            </a:r>
          </a:p>
          <a:p>
            <a:pPr marL="342900" indent="-342900">
              <a:buChar char="•"/>
            </a:pPr>
            <a:r>
              <a:rPr lang="en-US" sz="1600" dirty="0" smtClean="0"/>
              <a:t>Thomas Malthus</a:t>
            </a:r>
          </a:p>
          <a:p>
            <a:pPr marL="342900" indent="-342900">
              <a:buChar char="•"/>
            </a:pPr>
            <a:r>
              <a:rPr lang="en-US" sz="1600" dirty="0" smtClean="0"/>
              <a:t>Jeremy Bentham</a:t>
            </a:r>
          </a:p>
          <a:p>
            <a:pPr marL="342900" indent="-342900">
              <a:buChar char="•"/>
            </a:pPr>
            <a:r>
              <a:rPr lang="en-US" sz="1600" dirty="0" smtClean="0"/>
              <a:t>utilitarianism</a:t>
            </a:r>
          </a:p>
          <a:p>
            <a:pPr marL="342900" indent="-342900">
              <a:buChar char="•"/>
            </a:pPr>
            <a:r>
              <a:rPr lang="en-US" sz="1600" dirty="0" smtClean="0"/>
              <a:t>socialism</a:t>
            </a:r>
          </a:p>
          <a:p>
            <a:pPr marL="342900" indent="-342900">
              <a:buChar char="•"/>
            </a:pPr>
            <a:r>
              <a:rPr lang="en-US" sz="1600" dirty="0" smtClean="0"/>
              <a:t>means of production</a:t>
            </a:r>
          </a:p>
          <a:p>
            <a:pPr marL="342900" indent="-342900">
              <a:buChar char="•"/>
            </a:pPr>
            <a:r>
              <a:rPr lang="en-US" sz="1600" dirty="0" smtClean="0"/>
              <a:t>Robert Owen</a:t>
            </a:r>
          </a:p>
          <a:p>
            <a:pPr marL="342900" indent="-342900">
              <a:buChar char="•"/>
            </a:pPr>
            <a:r>
              <a:rPr lang="en-US" sz="1600" dirty="0" smtClean="0"/>
              <a:t>Karl Marx</a:t>
            </a:r>
          </a:p>
          <a:p>
            <a:pPr marL="342900" indent="-342900">
              <a:buChar char="•"/>
            </a:pPr>
            <a:r>
              <a:rPr lang="en-US" sz="1600" dirty="0" smtClean="0"/>
              <a:t>communism</a:t>
            </a:r>
          </a:p>
          <a:p>
            <a:pPr marL="342900" indent="-342900">
              <a:buChar char="•"/>
            </a:pPr>
            <a:r>
              <a:rPr lang="en-US" sz="1600" dirty="0" smtClean="0"/>
              <a:t>proletariat</a:t>
            </a:r>
          </a:p>
          <a:p>
            <a:pPr marL="342900" indent="-342900">
              <a:buChar char="•"/>
            </a:pPr>
            <a:r>
              <a:rPr lang="en-US" sz="1600" smtClean="0"/>
              <a:t>social democracy</a:t>
            </a:r>
            <a:endParaRPr lang="en-US" sz="1600" dirty="0"/>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Industrial Revolution (1750–1914)</a:t>
            </a:r>
            <a:r>
              <a:rPr lang="en-US" sz="2400" dirty="0">
                <a:solidFill>
                  <a:srgbClr val="DA0202"/>
                </a:solidFill>
              </a:rPr>
              <a:t> </a:t>
            </a:r>
            <a:endParaRPr lang="en-US" sz="2400" dirty="0" smtClean="0">
              <a:solidFill>
                <a:srgbClr val="DA0202"/>
              </a:solidFill>
            </a:endParaRPr>
          </a:p>
          <a:p>
            <a:r>
              <a:rPr lang="en-US" sz="2400" b="1" dirty="0" smtClean="0"/>
              <a:t>Lesson 2 </a:t>
            </a:r>
            <a:r>
              <a:rPr lang="en-US" sz="2400" dirty="0"/>
              <a:t>Social Impact of Industrialism </a:t>
            </a:r>
            <a:endParaRPr lang="en-US" sz="2400" dirty="0" smtClean="0"/>
          </a:p>
        </p:txBody>
      </p:sp>
    </p:spTree>
    <p:extLst>
      <p:ext uri="{BB962C8B-B14F-4D97-AF65-F5344CB8AC3E}">
        <p14:creationId xmlns:p14="http://schemas.microsoft.com/office/powerpoint/2010/main" val="1441480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Rise of New Social Classes</a:t>
            </a:r>
            <a:endParaRPr lang="en-US" sz="2400" b="1">
              <a:solidFill>
                <a:srgbClr val="0072BC"/>
              </a:solidFill>
            </a:endParaRP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smtClean="0"/>
              <a:t>Which of the following supports the idea that the Industrial Revolution led to social change in Europe?</a:t>
            </a:r>
          </a:p>
          <a:p>
            <a:endParaRPr lang="en-US" sz="1600" smtClean="0"/>
          </a:p>
          <a:p>
            <a:r>
              <a:rPr lang="en-US" sz="1600" smtClean="0"/>
              <a:t>A.  Lack of sewage systems in cities helped spread disease.</a:t>
            </a:r>
          </a:p>
          <a:p>
            <a:r>
              <a:rPr lang="en-US" sz="1600" smtClean="0"/>
              <a:t>B.  Entrepreneurs earned enough wealth to rise above the working class.</a:t>
            </a:r>
          </a:p>
          <a:p>
            <a:r>
              <a:rPr lang="en-US" sz="1600" smtClean="0"/>
              <a:t>C.  Labor unions were against the law during the early 1800s.</a:t>
            </a:r>
          </a:p>
          <a:p>
            <a:r>
              <a:rPr lang="en-US" sz="1600" smtClean="0"/>
              <a:t>D.  The poor lived mainly in neighborhoods with overcrowded buildings.</a:t>
            </a:r>
            <a:endParaRPr lang="en-US" sz="1600"/>
          </a:p>
        </p:txBody>
      </p:sp>
    </p:spTree>
    <p:extLst>
      <p:ext uri="{BB962C8B-B14F-4D97-AF65-F5344CB8AC3E}">
        <p14:creationId xmlns:p14="http://schemas.microsoft.com/office/powerpoint/2010/main" val="1870111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Harsh Conditions in Factories and Mines</a:t>
            </a:r>
            <a:endParaRPr lang="en-US" sz="2400" b="1">
              <a:solidFill>
                <a:srgbClr val="0072BC"/>
              </a:solidFill>
            </a:endParaRPr>
          </a:p>
        </p:txBody>
      </p:sp>
      <p:sp>
        <p:nvSpPr>
          <p:cNvPr id="3" name="TextBox 2"/>
          <p:cNvSpPr txBox="1"/>
          <p:nvPr/>
        </p:nvSpPr>
        <p:spPr>
          <a:xfrm>
            <a:off x="279400" y="1460500"/>
            <a:ext cx="7620000" cy="2800766"/>
          </a:xfrm>
          <a:prstGeom prst="rect">
            <a:avLst/>
          </a:prstGeom>
          <a:noFill/>
        </p:spPr>
        <p:txBody>
          <a:bodyPr vert="horz" rtlCol="0">
            <a:spAutoFit/>
          </a:bodyPr>
          <a:lstStyle/>
          <a:p>
            <a:r>
              <a:rPr lang="en-US" sz="1600" smtClean="0"/>
              <a:t>What statement best describes the lives of women who worked during the Industrial Revolution?</a:t>
            </a:r>
          </a:p>
          <a:p>
            <a:endParaRPr lang="en-US" sz="1600" smtClean="0"/>
          </a:p>
          <a:p>
            <a:r>
              <a:rPr lang="en-US" sz="1600" smtClean="0"/>
              <a:t>A.  They worked 12 hours or more a day for half the pay of men, and they tended to the family and household when at home.</a:t>
            </a:r>
          </a:p>
          <a:p>
            <a:r>
              <a:rPr lang="en-US" sz="1600" smtClean="0"/>
              <a:t>B.  They avoided working in the mining industry because mines were too dangerous due to flooding, collapse, and explosions.</a:t>
            </a:r>
          </a:p>
          <a:p>
            <a:r>
              <a:rPr lang="en-US" sz="1600" smtClean="0"/>
              <a:t>C.  In textile mills, they changed spools and crawled under machinery to fix broken threads because of their small size and nimble fingers.</a:t>
            </a:r>
          </a:p>
          <a:p>
            <a:r>
              <a:rPr lang="en-US" sz="1600" smtClean="0"/>
              <a:t>D.  Employers made efforts to protect them from the most dangerous jobs in factories and mines and allowed them to work shorter days.</a:t>
            </a:r>
            <a:endParaRPr lang="en-US" sz="1600"/>
          </a:p>
        </p:txBody>
      </p:sp>
    </p:spTree>
    <p:extLst>
      <p:ext uri="{BB962C8B-B14F-4D97-AF65-F5344CB8AC3E}">
        <p14:creationId xmlns:p14="http://schemas.microsoft.com/office/powerpoint/2010/main" val="413545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Benefits of the Industrial Revolution</a:t>
            </a:r>
            <a:endParaRPr lang="en-US" sz="2400" b="1">
              <a:solidFill>
                <a:srgbClr val="0072BC"/>
              </a:solidFill>
            </a:endParaRPr>
          </a:p>
        </p:txBody>
      </p:sp>
      <p:sp>
        <p:nvSpPr>
          <p:cNvPr id="3" name="TextBox 2"/>
          <p:cNvSpPr txBox="1"/>
          <p:nvPr/>
        </p:nvSpPr>
        <p:spPr>
          <a:xfrm>
            <a:off x="279400" y="1460500"/>
            <a:ext cx="7620000" cy="2308324"/>
          </a:xfrm>
          <a:prstGeom prst="rect">
            <a:avLst/>
          </a:prstGeom>
          <a:noFill/>
        </p:spPr>
        <p:txBody>
          <a:bodyPr vert="horz" rtlCol="0">
            <a:spAutoFit/>
          </a:bodyPr>
          <a:lstStyle/>
          <a:p>
            <a:r>
              <a:rPr lang="en-US" sz="1600" smtClean="0"/>
              <a:t>During the Industrial Revolution, how did economics drive political change?</a:t>
            </a:r>
          </a:p>
          <a:p>
            <a:endParaRPr lang="en-US" sz="1600" smtClean="0"/>
          </a:p>
          <a:p>
            <a:r>
              <a:rPr lang="en-US" sz="1600" smtClean="0"/>
              <a:t>A.  Wealthy entrepreneurs entered the upper class and became members of Parliament.</a:t>
            </a:r>
          </a:p>
          <a:p>
            <a:r>
              <a:rPr lang="en-US" sz="1600" smtClean="0"/>
              <a:t>B.  The working class lost political power as they sought jobs in cities where they had no influence.</a:t>
            </a:r>
          </a:p>
          <a:p>
            <a:r>
              <a:rPr lang="en-US" sz="1600" smtClean="0"/>
              <a:t>C.  The growing middle class demanded more democracy, so voting rights gradually expanded.</a:t>
            </a:r>
          </a:p>
          <a:p>
            <a:r>
              <a:rPr lang="en-US" sz="1600" smtClean="0"/>
              <a:t>D.  The Luddites caused economic damage, which made authorities deprive workers of the vote.</a:t>
            </a:r>
            <a:endParaRPr lang="en-US" sz="1600"/>
          </a:p>
        </p:txBody>
      </p:sp>
    </p:spTree>
    <p:extLst>
      <p:ext uri="{BB962C8B-B14F-4D97-AF65-F5344CB8AC3E}">
        <p14:creationId xmlns:p14="http://schemas.microsoft.com/office/powerpoint/2010/main" val="2123349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Laissez-Faire Economics</a:t>
            </a:r>
            <a:endParaRPr lang="en-US" sz="2400" b="1">
              <a:solidFill>
                <a:srgbClr val="0072BC"/>
              </a:solidFill>
            </a:endParaRPr>
          </a:p>
        </p:txBody>
      </p:sp>
      <p:sp>
        <p:nvSpPr>
          <p:cNvPr id="3" name="TextBox 2"/>
          <p:cNvSpPr txBox="1"/>
          <p:nvPr/>
        </p:nvSpPr>
        <p:spPr>
          <a:xfrm>
            <a:off x="279400" y="1460500"/>
            <a:ext cx="7620000" cy="2554545"/>
          </a:xfrm>
          <a:prstGeom prst="rect">
            <a:avLst/>
          </a:prstGeom>
          <a:noFill/>
        </p:spPr>
        <p:txBody>
          <a:bodyPr vert="horz" rtlCol="0">
            <a:spAutoFit/>
          </a:bodyPr>
          <a:lstStyle/>
          <a:p>
            <a:r>
              <a:rPr lang="en-US" sz="1600" smtClean="0"/>
              <a:t>According to laissez-faire economists, what is the benefit of a free market?</a:t>
            </a:r>
          </a:p>
          <a:p>
            <a:endParaRPr lang="en-US" sz="1600" smtClean="0"/>
          </a:p>
          <a:p>
            <a:r>
              <a:rPr lang="en-US" sz="1600" smtClean="0"/>
              <a:t>A.  Under a free market, the population would continue to boom, creating rapid economic growth.</a:t>
            </a:r>
          </a:p>
          <a:p>
            <a:r>
              <a:rPr lang="en-US" sz="1600" smtClean="0"/>
              <a:t>B.  A free market would encourage government economic policies to try to reduce poverty.</a:t>
            </a:r>
          </a:p>
          <a:p>
            <a:r>
              <a:rPr lang="en-US" sz="1600" smtClean="0"/>
              <a:t>C.  As production increased, the supply of goods would also increase and prices would drop so more people could afford goods.</a:t>
            </a:r>
          </a:p>
          <a:p>
            <a:r>
              <a:rPr lang="en-US" sz="1600" smtClean="0"/>
              <a:t>D.  In a free market, capitalists would reinvest in new businesses, which would create new jobs and raise the price of goods.</a:t>
            </a:r>
            <a:endParaRPr lang="en-US" sz="1600"/>
          </a:p>
        </p:txBody>
      </p:sp>
    </p:spTree>
    <p:extLst>
      <p:ext uri="{BB962C8B-B14F-4D97-AF65-F5344CB8AC3E}">
        <p14:creationId xmlns:p14="http://schemas.microsoft.com/office/powerpoint/2010/main" val="3426825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Utilitarians Support Limited Government</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The main focus of utilitarianism was</a:t>
            </a:r>
          </a:p>
          <a:p>
            <a:endParaRPr lang="en-US" sz="1600" smtClean="0"/>
          </a:p>
          <a:p>
            <a:r>
              <a:rPr lang="en-US" sz="1600" smtClean="0"/>
              <a:t>A.  ensuring benefits for the growing middle class.</a:t>
            </a:r>
          </a:p>
          <a:p>
            <a:r>
              <a:rPr lang="en-US" sz="1600" smtClean="0"/>
              <a:t>B.  ensuring the greatest happiness through individual freedom for all classes.</a:t>
            </a:r>
          </a:p>
          <a:p>
            <a:r>
              <a:rPr lang="en-US" sz="1600" smtClean="0"/>
              <a:t>C.  providing help for the working class at the expense of the middle class.</a:t>
            </a:r>
          </a:p>
          <a:p>
            <a:r>
              <a:rPr lang="en-US" sz="1600" smtClean="0"/>
              <a:t>D.  preserving the privileges of the upper classes.</a:t>
            </a:r>
            <a:endParaRPr lang="en-US" sz="1600"/>
          </a:p>
        </p:txBody>
      </p:sp>
    </p:spTree>
    <p:extLst>
      <p:ext uri="{BB962C8B-B14F-4D97-AF65-F5344CB8AC3E}">
        <p14:creationId xmlns:p14="http://schemas.microsoft.com/office/powerpoint/2010/main" val="465144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Socialist Thought Emerges</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Early socialism was most concerned with</a:t>
            </a:r>
          </a:p>
          <a:p>
            <a:endParaRPr lang="en-US" sz="1600" smtClean="0"/>
          </a:p>
          <a:p>
            <a:r>
              <a:rPr lang="en-US" sz="1600" smtClean="0"/>
              <a:t>A.  sharing all property and means of production.</a:t>
            </a:r>
          </a:p>
          <a:p>
            <a:r>
              <a:rPr lang="en-US" sz="1600" smtClean="0"/>
              <a:t>B.  distinguishing the rich from the poor.</a:t>
            </a:r>
          </a:p>
          <a:p>
            <a:r>
              <a:rPr lang="en-US" sz="1600" smtClean="0"/>
              <a:t>C.  producing and distributing the most goods.</a:t>
            </a:r>
          </a:p>
          <a:p>
            <a:r>
              <a:rPr lang="en-US" sz="1600" smtClean="0"/>
              <a:t>D.  creating a Utopian society for all.</a:t>
            </a:r>
            <a:endParaRPr lang="en-US" sz="1600"/>
          </a:p>
        </p:txBody>
      </p:sp>
    </p:spTree>
    <p:extLst>
      <p:ext uri="{BB962C8B-B14F-4D97-AF65-F5344CB8AC3E}">
        <p14:creationId xmlns:p14="http://schemas.microsoft.com/office/powerpoint/2010/main" val="3514059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Marx and the Origins of Communism</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According to Marx, what would be the main characteristic of communism?</a:t>
            </a:r>
          </a:p>
          <a:p>
            <a:endParaRPr lang="en-US" sz="1600" smtClean="0"/>
          </a:p>
          <a:p>
            <a:r>
              <a:rPr lang="en-US" sz="1600" smtClean="0"/>
              <a:t>A.  a community in which work was shared and property was owned in common</a:t>
            </a:r>
          </a:p>
          <a:p>
            <a:r>
              <a:rPr lang="en-US" sz="1600" smtClean="0"/>
              <a:t>B.  a classless society in which wealth and power were equally shared</a:t>
            </a:r>
          </a:p>
          <a:p>
            <a:r>
              <a:rPr lang="en-US" sz="1600" smtClean="0"/>
              <a:t>C.  a society in which the economy functioned without government interference</a:t>
            </a:r>
          </a:p>
          <a:p>
            <a:r>
              <a:rPr lang="en-US" sz="1600" smtClean="0"/>
              <a:t>D.  an economy in which private individuals owned the means of production</a:t>
            </a:r>
            <a:endParaRPr lang="en-US" sz="1600"/>
          </a:p>
        </p:txBody>
      </p:sp>
    </p:spTree>
    <p:extLst>
      <p:ext uri="{BB962C8B-B14F-4D97-AF65-F5344CB8AC3E}">
        <p14:creationId xmlns:p14="http://schemas.microsoft.com/office/powerpoint/2010/main" val="321274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Industry Causes Urban Growth</a:t>
            </a:r>
            <a:endParaRPr lang="en-US" sz="2400" b="1">
              <a:solidFill>
                <a:srgbClr val="0072BC"/>
              </a:solidFill>
            </a:endParaRP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smtClean="0"/>
              <a:t>The Industrial Revolution brought great riches to most of the entrepreneurs who helped set it in motion. It also provided employment for farmers and farmhands displaced by the changes in agriculture. But these jobs came with a heavy price. Millions of workers who crowded into the new factory towns endured dangerous working conditions, unsanitary and overcrowded housing, and unrelenting poverty.</a:t>
            </a:r>
            <a:endParaRPr lang="en-US" sz="1600"/>
          </a:p>
        </p:txBody>
      </p:sp>
    </p:spTree>
    <p:extLst>
      <p:ext uri="{BB962C8B-B14F-4D97-AF65-F5344CB8AC3E}">
        <p14:creationId xmlns:p14="http://schemas.microsoft.com/office/powerpoint/2010/main" val="69018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Industry Causes Urban Growth</a:t>
            </a:r>
            <a:endParaRPr lang="en-US" sz="2400" b="1">
              <a:solidFill>
                <a:srgbClr val="0072BC"/>
              </a:solidFill>
            </a:endParaRPr>
          </a:p>
        </p:txBody>
      </p:sp>
      <p:pic>
        <p:nvPicPr>
          <p:cNvPr id="3" name="Picture 2" descr="HSWH_SC_LSN_T0024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population of London, the capital of England, dramatically increased as factories sprung up. Analyze Graphs How many more people lived in London in 1900 than in 1750?</a:t>
            </a:r>
            <a:endParaRPr lang="en-US" sz="1400"/>
          </a:p>
        </p:txBody>
      </p:sp>
    </p:spTree>
    <p:extLst>
      <p:ext uri="{BB962C8B-B14F-4D97-AF65-F5344CB8AC3E}">
        <p14:creationId xmlns:p14="http://schemas.microsoft.com/office/powerpoint/2010/main" val="164705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Industry Causes Urban Growth</a:t>
            </a:r>
            <a:endParaRPr lang="en-US" sz="2400" b="1">
              <a:solidFill>
                <a:srgbClr val="0072BC"/>
              </a:solidFill>
            </a:endParaRPr>
          </a:p>
        </p:txBody>
      </p:sp>
      <p:pic>
        <p:nvPicPr>
          <p:cNvPr id="3" name="Picture 2" descr="HSWH_SC_L02_R106218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This picture shows Manchester, England, around 1850. Fields still surround the crowded city, but by the 1900s, the city had become almost entirely industrialized.</a:t>
            </a:r>
            <a:endParaRPr lang="en-US" sz="1400"/>
          </a:p>
        </p:txBody>
      </p:sp>
    </p:spTree>
    <p:extLst>
      <p:ext uri="{BB962C8B-B14F-4D97-AF65-F5344CB8AC3E}">
        <p14:creationId xmlns:p14="http://schemas.microsoft.com/office/powerpoint/2010/main" val="246561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Rise of New Social Classes</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r>
              <a:rPr lang="en-US" sz="1600" smtClean="0"/>
              <a:t>The Industrial Revolution helped create both a new middle class and a new urban working class. The middle class included entrepreneurs and others who profited from the growth of industry and the rise of cities. The middle class enjoyed a comfortable lifestyle.</a:t>
            </a:r>
            <a:endParaRPr lang="en-US" sz="1600"/>
          </a:p>
        </p:txBody>
      </p:sp>
    </p:spTree>
    <p:extLst>
      <p:ext uri="{BB962C8B-B14F-4D97-AF65-F5344CB8AC3E}">
        <p14:creationId xmlns:p14="http://schemas.microsoft.com/office/powerpoint/2010/main" val="243787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Rise of New Social Classes</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pPr marL="342900" indent="-342900">
              <a:buChar char="•"/>
            </a:pPr>
            <a:r>
              <a:rPr lang="en-US" sz="1600" smtClean="0"/>
              <a:t>The Lives of the New Middle Class</a:t>
            </a:r>
          </a:p>
          <a:p>
            <a:pPr marL="342900" indent="-342900">
              <a:buChar char="•"/>
            </a:pPr>
            <a:r>
              <a:rPr lang="en-US" sz="1600" smtClean="0"/>
              <a:t>The Lives of the Working Class</a:t>
            </a:r>
          </a:p>
          <a:p>
            <a:pPr marL="342900" indent="-342900">
              <a:buChar char="•"/>
            </a:pPr>
            <a:r>
              <a:rPr lang="en-US" sz="1600" smtClean="0"/>
              <a:t>Workers' Protests</a:t>
            </a:r>
          </a:p>
          <a:p>
            <a:pPr marL="342900" indent="-342900">
              <a:buChar char="•"/>
            </a:pPr>
            <a:r>
              <a:rPr lang="en-US" sz="1600" smtClean="0"/>
              <a:t>Methodists Help the Poor</a:t>
            </a:r>
            <a:endParaRPr lang="en-US" sz="1600"/>
          </a:p>
        </p:txBody>
      </p:sp>
    </p:spTree>
    <p:extLst>
      <p:ext uri="{BB962C8B-B14F-4D97-AF65-F5344CB8AC3E}">
        <p14:creationId xmlns:p14="http://schemas.microsoft.com/office/powerpoint/2010/main" val="357737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Rise of New Social Classes</a:t>
            </a:r>
            <a:endParaRPr lang="en-US" sz="2400" b="1">
              <a:solidFill>
                <a:srgbClr val="0072BC"/>
              </a:solidFill>
            </a:endParaRPr>
          </a:p>
        </p:txBody>
      </p:sp>
      <p:pic>
        <p:nvPicPr>
          <p:cNvPr id="3" name="Picture 2" descr="HSWH_SC_LSN_A0001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expanding middle class included working-class people who found new opportunities because of industrialization. Analyze Charts Which class changed the least due to industrialization?</a:t>
            </a:r>
            <a:endParaRPr lang="en-US" sz="1400"/>
          </a:p>
        </p:txBody>
      </p:sp>
    </p:spTree>
    <p:extLst>
      <p:ext uri="{BB962C8B-B14F-4D97-AF65-F5344CB8AC3E}">
        <p14:creationId xmlns:p14="http://schemas.microsoft.com/office/powerpoint/2010/main" val="3737523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1815</Words>
  <Application>Microsoft Macintosh PowerPoint</Application>
  <PresentationFormat>On-screen Show (4:3)</PresentationFormat>
  <Paragraphs>147</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Beach, Renee</cp:lastModifiedBy>
  <cp:revision>3</cp:revision>
  <dcterms:created xsi:type="dcterms:W3CDTF">2014-12-09T15:53:30Z</dcterms:created>
  <dcterms:modified xsi:type="dcterms:W3CDTF">2018-01-17T13:52:15Z</dcterms:modified>
</cp:coreProperties>
</file>